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62" r:id="rId2"/>
    <p:sldId id="271" r:id="rId3"/>
    <p:sldId id="272" r:id="rId4"/>
    <p:sldId id="273" r:id="rId5"/>
    <p:sldId id="290" r:id="rId6"/>
    <p:sldId id="291" r:id="rId7"/>
    <p:sldId id="292" r:id="rId8"/>
    <p:sldId id="293" r:id="rId9"/>
    <p:sldId id="256" r:id="rId10"/>
    <p:sldId id="295" r:id="rId11"/>
    <p:sldId id="257" r:id="rId12"/>
    <p:sldId id="296" r:id="rId13"/>
    <p:sldId id="259" r:id="rId14"/>
    <p:sldId id="297" r:id="rId15"/>
    <p:sldId id="298" r:id="rId16"/>
    <p:sldId id="258" r:id="rId17"/>
    <p:sldId id="260" r:id="rId18"/>
    <p:sldId id="261" r:id="rId19"/>
    <p:sldId id="279" r:id="rId20"/>
    <p:sldId id="269" r:id="rId21"/>
  </p:sldIdLst>
  <p:sldSz cx="18288000" cy="10287000"/>
  <p:notesSz cx="6858000" cy="9144000"/>
  <p:embeddedFontLst>
    <p:embeddedFont>
      <p:font typeface="Arial Black" panose="020B0A04020102020204" pitchFamily="34" charset="0"/>
      <p:bold r:id="rId23"/>
    </p:embeddedFont>
    <p:embeddedFont>
      <p:font typeface="Aptos Black" panose="020B0604020202020204" charset="0"/>
      <p:bold r:id="rId24"/>
      <p:boldItalic r:id="rId25"/>
    </p:embeddedFont>
    <p:embeddedFont>
      <p:font typeface="Canva Sans Bold" panose="020B0604020202020204" charset="0"/>
      <p:regular r:id="rId26"/>
    </p:embeddedFont>
    <p:embeddedFont>
      <p:font typeface="Poppins" panose="020B0604020202020204" charset="0"/>
      <p:regular r:id="rId27"/>
      <p:bold r:id="rId28"/>
      <p:italic r:id="rId29"/>
      <p:boldItalic r:id="rId30"/>
    </p:embeddedFont>
    <p:embeddedFont>
      <p:font typeface="Bobby Jones" panose="020B0604020202020204" charset="0"/>
      <p:regular r:id="rId31"/>
    </p:embeddedFont>
    <p:embeddedFont>
      <p:font typeface="Century Gothic" panose="020B0502020202020204" pitchFamily="34" charset="0"/>
      <p:regular r:id="rId32"/>
      <p:bold r:id="rId33"/>
      <p:italic r:id="rId34"/>
      <p:boldItalic r:id="rId35"/>
    </p:embeddedFont>
    <p:embeddedFont>
      <p:font typeface="Glacial Indifference" panose="020B0604020202020204" charset="0"/>
      <p:regular r:id="rId36"/>
    </p:embeddedFont>
    <p:embeddedFont>
      <p:font typeface="Poppins Bold" panose="020B0604020202020204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3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-141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21F93-77DB-4168-AF34-11BD5688A9F9}" type="datetimeFigureOut">
              <a:rPr lang="es-CL" smtClean="0"/>
              <a:t>27-07-2026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9AE13-537A-4F7A-8539-8D4B0036359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77120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3220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371600" y="3983651"/>
            <a:ext cx="9078000" cy="2319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10001"/>
            </a:lvl1pPr>
            <a:lvl2pPr lvl="1">
              <a:spcBef>
                <a:spcPts val="0"/>
              </a:spcBef>
              <a:spcAft>
                <a:spcPts val="0"/>
              </a:spcAft>
              <a:buSzPts val="5000"/>
              <a:buNone/>
              <a:defRPr sz="10001"/>
            </a:lvl2pPr>
            <a:lvl3pPr lvl="2">
              <a:spcBef>
                <a:spcPts val="0"/>
              </a:spcBef>
              <a:spcAft>
                <a:spcPts val="0"/>
              </a:spcAft>
              <a:buSzPts val="5000"/>
              <a:buNone/>
              <a:defRPr sz="10001"/>
            </a:lvl3pPr>
            <a:lvl4pPr lvl="3">
              <a:spcBef>
                <a:spcPts val="0"/>
              </a:spcBef>
              <a:spcAft>
                <a:spcPts val="0"/>
              </a:spcAft>
              <a:buSzPts val="5000"/>
              <a:buNone/>
              <a:defRPr sz="10001"/>
            </a:lvl4pPr>
            <a:lvl5pPr lvl="4">
              <a:spcBef>
                <a:spcPts val="0"/>
              </a:spcBef>
              <a:spcAft>
                <a:spcPts val="0"/>
              </a:spcAft>
              <a:buSzPts val="5000"/>
              <a:buNone/>
              <a:defRPr sz="10001"/>
            </a:lvl5pPr>
            <a:lvl6pPr lvl="5">
              <a:spcBef>
                <a:spcPts val="0"/>
              </a:spcBef>
              <a:spcAft>
                <a:spcPts val="0"/>
              </a:spcAft>
              <a:buSzPts val="5000"/>
              <a:buNone/>
              <a:defRPr sz="10001"/>
            </a:lvl6pPr>
            <a:lvl7pPr lvl="6">
              <a:spcBef>
                <a:spcPts val="0"/>
              </a:spcBef>
              <a:spcAft>
                <a:spcPts val="0"/>
              </a:spcAft>
              <a:buSzPts val="5000"/>
              <a:buNone/>
              <a:defRPr sz="10001"/>
            </a:lvl7pPr>
            <a:lvl8pPr lvl="7">
              <a:spcBef>
                <a:spcPts val="0"/>
              </a:spcBef>
              <a:spcAft>
                <a:spcPts val="0"/>
              </a:spcAft>
              <a:buSzPts val="5000"/>
              <a:buNone/>
              <a:defRPr sz="10001"/>
            </a:lvl8pPr>
            <a:lvl9pPr lvl="8">
              <a:spcBef>
                <a:spcPts val="0"/>
              </a:spcBef>
              <a:spcAft>
                <a:spcPts val="0"/>
              </a:spcAft>
              <a:buSzPts val="5000"/>
              <a:buNone/>
              <a:defRPr sz="1000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5036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2.sv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6.svg"/><Relationship Id="rId7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0.svg"/><Relationship Id="rId5" Type="http://schemas.openxmlformats.org/officeDocument/2006/relationships/image" Target="../media/image28.svg"/><Relationship Id="rId10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6.svg"/><Relationship Id="rId7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0.svg"/><Relationship Id="rId5" Type="http://schemas.openxmlformats.org/officeDocument/2006/relationships/image" Target="../media/image28.svg"/><Relationship Id="rId10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40.svg"/><Relationship Id="rId18" Type="http://schemas.openxmlformats.org/officeDocument/2006/relationships/image" Target="../media/image26.png"/><Relationship Id="rId3" Type="http://schemas.openxmlformats.org/officeDocument/2006/relationships/image" Target="../media/image9.svg"/><Relationship Id="rId21" Type="http://schemas.openxmlformats.org/officeDocument/2006/relationships/image" Target="../media/image48.svg"/><Relationship Id="rId7" Type="http://schemas.openxmlformats.org/officeDocument/2006/relationships/image" Target="../media/image34.svg"/><Relationship Id="rId12" Type="http://schemas.openxmlformats.org/officeDocument/2006/relationships/image" Target="../media/image23.png"/><Relationship Id="rId17" Type="http://schemas.openxmlformats.org/officeDocument/2006/relationships/image" Target="../media/image44.svg"/><Relationship Id="rId2" Type="http://schemas.openxmlformats.org/officeDocument/2006/relationships/image" Target="../media/image7.png"/><Relationship Id="rId16" Type="http://schemas.openxmlformats.org/officeDocument/2006/relationships/image" Target="../media/image25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5" Type="http://schemas.openxmlformats.org/officeDocument/2006/relationships/image" Target="../media/image42.svg"/><Relationship Id="rId10" Type="http://schemas.openxmlformats.org/officeDocument/2006/relationships/image" Target="../media/image22.png"/><Relationship Id="rId19" Type="http://schemas.openxmlformats.org/officeDocument/2006/relationships/image" Target="../media/image46.svg"/><Relationship Id="rId4" Type="http://schemas.openxmlformats.org/officeDocument/2006/relationships/image" Target="../media/image19.png"/><Relationship Id="rId9" Type="http://schemas.openxmlformats.org/officeDocument/2006/relationships/image" Target="../media/image36.svg"/><Relationship Id="rId1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6.svg"/><Relationship Id="rId7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0.svg"/><Relationship Id="rId5" Type="http://schemas.openxmlformats.org/officeDocument/2006/relationships/image" Target="../media/image28.svg"/><Relationship Id="rId10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6.svg"/><Relationship Id="rId7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0.svg"/><Relationship Id="rId5" Type="http://schemas.openxmlformats.org/officeDocument/2006/relationships/image" Target="../media/image28.svg"/><Relationship Id="rId10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2.sv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60.svg"/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12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58.svg"/><Relationship Id="rId5" Type="http://schemas.openxmlformats.org/officeDocument/2006/relationships/image" Target="../media/image52.svg"/><Relationship Id="rId15" Type="http://schemas.openxmlformats.org/officeDocument/2006/relationships/image" Target="../media/image62.sv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openxmlformats.org/officeDocument/2006/relationships/image" Target="../media/image56.svg"/><Relationship Id="rId1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70.svg"/><Relationship Id="rId3" Type="http://schemas.openxmlformats.org/officeDocument/2006/relationships/image" Target="../media/image64.svg"/><Relationship Id="rId7" Type="http://schemas.openxmlformats.org/officeDocument/2006/relationships/image" Target="../media/image62.svg"/><Relationship Id="rId12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68.svg"/><Relationship Id="rId5" Type="http://schemas.openxmlformats.org/officeDocument/2006/relationships/image" Target="../media/image22.svg"/><Relationship Id="rId10" Type="http://schemas.openxmlformats.org/officeDocument/2006/relationships/image" Target="../media/image37.png"/><Relationship Id="rId4" Type="http://schemas.openxmlformats.org/officeDocument/2006/relationships/image" Target="../media/image14.png"/><Relationship Id="rId9" Type="http://schemas.openxmlformats.org/officeDocument/2006/relationships/image" Target="../media/image66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9719" y="243098"/>
            <a:ext cx="17748561" cy="10085299"/>
          </a:xfrm>
          <a:custGeom>
            <a:avLst/>
            <a:gdLst/>
            <a:ahLst/>
            <a:cxnLst/>
            <a:rect l="l" t="t" r="r" b="b"/>
            <a:pathLst>
              <a:path w="17748561" h="10085299">
                <a:moveTo>
                  <a:pt x="0" y="0"/>
                </a:moveTo>
                <a:lnTo>
                  <a:pt x="17748561" y="0"/>
                </a:lnTo>
                <a:lnTo>
                  <a:pt x="17748561" y="10085299"/>
                </a:lnTo>
                <a:lnTo>
                  <a:pt x="0" y="100852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grpSp>
        <p:nvGrpSpPr>
          <p:cNvPr id="3" name="Group 3"/>
          <p:cNvGrpSpPr/>
          <p:nvPr/>
        </p:nvGrpSpPr>
        <p:grpSpPr>
          <a:xfrm>
            <a:off x="3505934" y="3621992"/>
            <a:ext cx="9030300" cy="4405200"/>
            <a:chOff x="0" y="0"/>
            <a:chExt cx="12040400" cy="5873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040406" cy="5873602"/>
            </a:xfrm>
            <a:custGeom>
              <a:avLst/>
              <a:gdLst/>
              <a:ahLst/>
              <a:cxnLst/>
              <a:rect l="l" t="t" r="r" b="b"/>
              <a:pathLst>
                <a:path w="12040406" h="5873602">
                  <a:moveTo>
                    <a:pt x="0" y="0"/>
                  </a:moveTo>
                  <a:lnTo>
                    <a:pt x="12040406" y="0"/>
                  </a:lnTo>
                  <a:lnTo>
                    <a:pt x="12040406" y="5873602"/>
                  </a:lnTo>
                  <a:lnTo>
                    <a:pt x="0" y="5873602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-12589" r="-12589"/>
              </a:stretch>
            </a:blip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12040400" cy="58545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8748"/>
                </a:lnSpc>
              </a:pPr>
              <a:r>
                <a:rPr lang="en-US" sz="8100" b="1" dirty="0">
                  <a:solidFill>
                    <a:srgbClr val="00206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REUNIÓN DE APODERADOS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5624584" y="1745552"/>
            <a:ext cx="289970" cy="544630"/>
            <a:chOff x="0" y="0"/>
            <a:chExt cx="386626" cy="726173"/>
          </a:xfrm>
        </p:grpSpPr>
        <p:sp>
          <p:nvSpPr>
            <p:cNvPr id="7" name="Freeform 7"/>
            <p:cNvSpPr/>
            <p:nvPr/>
          </p:nvSpPr>
          <p:spPr>
            <a:xfrm>
              <a:off x="1937" y="508"/>
              <a:ext cx="384651" cy="725678"/>
            </a:xfrm>
            <a:custGeom>
              <a:avLst/>
              <a:gdLst/>
              <a:ahLst/>
              <a:cxnLst/>
              <a:rect l="l" t="t" r="r" b="b"/>
              <a:pathLst>
                <a:path w="384651" h="725678">
                  <a:moveTo>
                    <a:pt x="16859" y="0"/>
                  </a:moveTo>
                  <a:cubicBezTo>
                    <a:pt x="12160" y="0"/>
                    <a:pt x="7461" y="3175"/>
                    <a:pt x="4286" y="8890"/>
                  </a:cubicBezTo>
                  <a:cubicBezTo>
                    <a:pt x="-1429" y="15113"/>
                    <a:pt x="-1429" y="21463"/>
                    <a:pt x="4286" y="27686"/>
                  </a:cubicBezTo>
                  <a:cubicBezTo>
                    <a:pt x="209899" y="308229"/>
                    <a:pt x="353282" y="706882"/>
                    <a:pt x="365855" y="713105"/>
                  </a:cubicBezTo>
                  <a:cubicBezTo>
                    <a:pt x="353282" y="725678"/>
                    <a:pt x="372078" y="725678"/>
                    <a:pt x="378428" y="725678"/>
                  </a:cubicBezTo>
                  <a:cubicBezTo>
                    <a:pt x="384651" y="713105"/>
                    <a:pt x="384651" y="706882"/>
                    <a:pt x="384651" y="700532"/>
                  </a:cubicBezTo>
                  <a:cubicBezTo>
                    <a:pt x="384651" y="694182"/>
                    <a:pt x="235045" y="289306"/>
                    <a:pt x="29432" y="8890"/>
                  </a:cubicBezTo>
                  <a:cubicBezTo>
                    <a:pt x="26257" y="3175"/>
                    <a:pt x="21558" y="0"/>
                    <a:pt x="16859" y="0"/>
                  </a:cubicBezTo>
                  <a:close/>
                </a:path>
              </a:pathLst>
            </a:custGeom>
            <a:solidFill>
              <a:srgbClr val="8D0000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5269482" y="1968817"/>
            <a:ext cx="331946" cy="452418"/>
            <a:chOff x="0" y="0"/>
            <a:chExt cx="442595" cy="603225"/>
          </a:xfrm>
        </p:grpSpPr>
        <p:sp>
          <p:nvSpPr>
            <p:cNvPr id="9" name="Freeform 9"/>
            <p:cNvSpPr/>
            <p:nvPr/>
          </p:nvSpPr>
          <p:spPr>
            <a:xfrm>
              <a:off x="508" y="0"/>
              <a:ext cx="438944" cy="602615"/>
            </a:xfrm>
            <a:custGeom>
              <a:avLst/>
              <a:gdLst/>
              <a:ahLst/>
              <a:cxnLst/>
              <a:rect l="l" t="t" r="r" b="b"/>
              <a:pathLst>
                <a:path w="438944" h="602615">
                  <a:moveTo>
                    <a:pt x="420116" y="0"/>
                  </a:moveTo>
                  <a:cubicBezTo>
                    <a:pt x="416941" y="0"/>
                    <a:pt x="413893" y="1524"/>
                    <a:pt x="410718" y="4699"/>
                  </a:cubicBezTo>
                  <a:cubicBezTo>
                    <a:pt x="392430" y="10922"/>
                    <a:pt x="93218" y="259969"/>
                    <a:pt x="0" y="583819"/>
                  </a:cubicBezTo>
                  <a:cubicBezTo>
                    <a:pt x="0" y="590042"/>
                    <a:pt x="0" y="596392"/>
                    <a:pt x="12065" y="602615"/>
                  </a:cubicBezTo>
                  <a:cubicBezTo>
                    <a:pt x="12065" y="596392"/>
                    <a:pt x="18288" y="596392"/>
                    <a:pt x="30861" y="596392"/>
                  </a:cubicBezTo>
                  <a:lnTo>
                    <a:pt x="37084" y="590169"/>
                  </a:lnTo>
                  <a:cubicBezTo>
                    <a:pt x="130683" y="278892"/>
                    <a:pt x="429514" y="29845"/>
                    <a:pt x="429514" y="29845"/>
                  </a:cubicBezTo>
                  <a:cubicBezTo>
                    <a:pt x="442087" y="23622"/>
                    <a:pt x="442087" y="11049"/>
                    <a:pt x="429514" y="4699"/>
                  </a:cubicBezTo>
                  <a:cubicBezTo>
                    <a:pt x="426339" y="1524"/>
                    <a:pt x="423291" y="0"/>
                    <a:pt x="420116" y="0"/>
                  </a:cubicBezTo>
                  <a:close/>
                </a:path>
              </a:pathLst>
            </a:custGeom>
            <a:solidFill>
              <a:srgbClr val="8D0000"/>
            </a:solid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4714832" y="5285775"/>
            <a:ext cx="240573" cy="114614"/>
            <a:chOff x="0" y="0"/>
            <a:chExt cx="320764" cy="152819"/>
          </a:xfrm>
        </p:grpSpPr>
        <p:sp>
          <p:nvSpPr>
            <p:cNvPr id="11" name="Freeform 11"/>
            <p:cNvSpPr/>
            <p:nvPr/>
          </p:nvSpPr>
          <p:spPr>
            <a:xfrm>
              <a:off x="574" y="-36"/>
              <a:ext cx="320136" cy="152298"/>
            </a:xfrm>
            <a:custGeom>
              <a:avLst/>
              <a:gdLst/>
              <a:ahLst/>
              <a:cxnLst/>
              <a:rect l="l" t="t" r="r" b="b"/>
              <a:pathLst>
                <a:path w="320136" h="152298">
                  <a:moveTo>
                    <a:pt x="2474" y="143800"/>
                  </a:moveTo>
                  <a:cubicBezTo>
                    <a:pt x="59116" y="115479"/>
                    <a:pt x="118044" y="89190"/>
                    <a:pt x="177734" y="62520"/>
                  </a:cubicBezTo>
                  <a:cubicBezTo>
                    <a:pt x="222819" y="42327"/>
                    <a:pt x="268412" y="22007"/>
                    <a:pt x="313751" y="417"/>
                  </a:cubicBezTo>
                  <a:cubicBezTo>
                    <a:pt x="316037" y="-599"/>
                    <a:pt x="318704" y="290"/>
                    <a:pt x="319720" y="2576"/>
                  </a:cubicBezTo>
                  <a:cubicBezTo>
                    <a:pt x="320736" y="4862"/>
                    <a:pt x="319847" y="7529"/>
                    <a:pt x="317561" y="8545"/>
                  </a:cubicBezTo>
                  <a:cubicBezTo>
                    <a:pt x="272095" y="30135"/>
                    <a:pt x="226375" y="50582"/>
                    <a:pt x="181290" y="70648"/>
                  </a:cubicBezTo>
                  <a:cubicBezTo>
                    <a:pt x="121727" y="97318"/>
                    <a:pt x="62926" y="123607"/>
                    <a:pt x="6411" y="151801"/>
                  </a:cubicBezTo>
                  <a:cubicBezTo>
                    <a:pt x="4252" y="152944"/>
                    <a:pt x="1458" y="152055"/>
                    <a:pt x="442" y="149769"/>
                  </a:cubicBezTo>
                  <a:cubicBezTo>
                    <a:pt x="-574" y="147483"/>
                    <a:pt x="188" y="144816"/>
                    <a:pt x="2474" y="143800"/>
                  </a:cubicBezTo>
                  <a:close/>
                </a:path>
              </a:pathLst>
            </a:custGeom>
            <a:solidFill>
              <a:srgbClr val="8D0000"/>
            </a:solid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2680236" y="1158715"/>
            <a:ext cx="4698502" cy="221539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ctr">
              <a:lnSpc>
                <a:spcPts val="4536"/>
              </a:lnSpc>
            </a:pPr>
            <a:r>
              <a:rPr lang="en-US" sz="4200" b="1" dirty="0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Ana María Martel</a:t>
            </a:r>
          </a:p>
          <a:p>
            <a:pPr algn="ctr">
              <a:lnSpc>
                <a:spcPts val="4536"/>
              </a:lnSpc>
            </a:pPr>
            <a:r>
              <a:rPr lang="en-US" sz="4200" b="1" dirty="0">
                <a:solidFill>
                  <a:srgbClr val="00206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2026 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2872283" y="516007"/>
            <a:ext cx="1354017" cy="1324994"/>
            <a:chOff x="0" y="0"/>
            <a:chExt cx="1805356" cy="176665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805305" cy="1766697"/>
            </a:xfrm>
            <a:custGeom>
              <a:avLst/>
              <a:gdLst/>
              <a:ahLst/>
              <a:cxnLst/>
              <a:rect l="l" t="t" r="r" b="b"/>
              <a:pathLst>
                <a:path w="1805305" h="1766697">
                  <a:moveTo>
                    <a:pt x="0" y="0"/>
                  </a:moveTo>
                  <a:lnTo>
                    <a:pt x="1805305" y="0"/>
                  </a:lnTo>
                  <a:lnTo>
                    <a:pt x="1805305" y="1766697"/>
                  </a:lnTo>
                  <a:lnTo>
                    <a:pt x="0" y="1766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8694" t="-143409" r="-247821" b="-141334"/>
              </a:stretch>
            </a:blipFill>
          </p:spPr>
          <p:txBody>
            <a:bodyPr/>
            <a:lstStyle/>
            <a:p>
              <a:endParaRPr lang="es-CL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050403" y="3281982"/>
            <a:ext cx="4016216" cy="4281468"/>
            <a:chOff x="0" y="0"/>
            <a:chExt cx="5354955" cy="5708625"/>
          </a:xfrm>
        </p:grpSpPr>
        <p:sp>
          <p:nvSpPr>
            <p:cNvPr id="18" name="Freeform 18" descr="Biografía Ana María Martel – COLEGIO NIÑO JESÚS DE LOTA"/>
            <p:cNvSpPr/>
            <p:nvPr/>
          </p:nvSpPr>
          <p:spPr>
            <a:xfrm>
              <a:off x="0" y="0"/>
              <a:ext cx="5354955" cy="5708650"/>
            </a:xfrm>
            <a:custGeom>
              <a:avLst/>
              <a:gdLst/>
              <a:ahLst/>
              <a:cxnLst/>
              <a:rect l="l" t="t" r="r" b="b"/>
              <a:pathLst>
                <a:path w="5354955" h="5708650">
                  <a:moveTo>
                    <a:pt x="0" y="0"/>
                  </a:moveTo>
                  <a:lnTo>
                    <a:pt x="5354955" y="0"/>
                  </a:lnTo>
                  <a:lnTo>
                    <a:pt x="5354955" y="5708650"/>
                  </a:lnTo>
                  <a:lnTo>
                    <a:pt x="0" y="57086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b="-19131"/>
              </a:stretch>
            </a:blipFill>
          </p:spPr>
          <p:txBody>
            <a:bodyPr/>
            <a:lstStyle/>
            <a:p>
              <a:endParaRPr lang="es-CL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101338" y="1746866"/>
            <a:ext cx="4895917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dirty="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COLEGIO NIÑO JESÚS – LOTA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516820" y="8522322"/>
            <a:ext cx="5095484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 dirty="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6, 7 y 9  de Abril  de 2026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420600" y="8047149"/>
            <a:ext cx="5292099" cy="588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2800" b="1" dirty="0">
                <a:solidFill>
                  <a:srgbClr val="002060"/>
                </a:solidFill>
                <a:latin typeface="Arial Black" panose="020B0A04020102020204" pitchFamily="34" charset="0"/>
                <a:ea typeface="Poppins"/>
                <a:cs typeface="Poppins"/>
                <a:sym typeface="Poppins"/>
              </a:rPr>
              <a:t>108 </a:t>
            </a:r>
            <a:r>
              <a:rPr lang="en-US" sz="2800" b="1" dirty="0" err="1">
                <a:solidFill>
                  <a:srgbClr val="002060"/>
                </a:solidFill>
                <a:latin typeface="Arial Black" panose="020B0A04020102020204" pitchFamily="34" charset="0"/>
                <a:ea typeface="Poppins"/>
                <a:cs typeface="Poppins"/>
                <a:sym typeface="Poppins"/>
              </a:rPr>
              <a:t>años</a:t>
            </a:r>
            <a:r>
              <a:rPr lang="en-US" sz="2800" b="1" dirty="0">
                <a:solidFill>
                  <a:srgbClr val="002060"/>
                </a:solidFill>
                <a:latin typeface="Arial Black" panose="020B0A04020102020204" pitchFamily="34" charset="0"/>
                <a:ea typeface="Poppins"/>
                <a:cs typeface="Poppins"/>
                <a:sym typeface="Poppins"/>
              </a:rPr>
              <a:t> al </a:t>
            </a:r>
            <a:r>
              <a:rPr lang="en-US" sz="2800" b="1" dirty="0" err="1">
                <a:solidFill>
                  <a:srgbClr val="002060"/>
                </a:solidFill>
                <a:latin typeface="Arial Black" panose="020B0A04020102020204" pitchFamily="34" charset="0"/>
                <a:ea typeface="Poppins"/>
                <a:cs typeface="Poppins"/>
                <a:sym typeface="Poppins"/>
              </a:rPr>
              <a:t>sevicio</a:t>
            </a:r>
            <a:r>
              <a:rPr lang="en-US" sz="2800" b="1" dirty="0">
                <a:solidFill>
                  <a:srgbClr val="002060"/>
                </a:solidFill>
                <a:latin typeface="Arial Black" panose="020B0A04020102020204" pitchFamily="34" charset="0"/>
                <a:ea typeface="Poppins"/>
                <a:cs typeface="Poppins"/>
                <a:sym typeface="Poppins"/>
              </a:rPr>
              <a:t> de </a:t>
            </a:r>
          </a:p>
          <a:p>
            <a:pPr algn="ctr">
              <a:lnSpc>
                <a:spcPts val="2160"/>
              </a:lnSpc>
            </a:pPr>
            <a:r>
              <a:rPr lang="en-US" sz="2800" b="1" dirty="0">
                <a:solidFill>
                  <a:srgbClr val="002060"/>
                </a:solidFill>
                <a:latin typeface="Arial Black" panose="020B0A04020102020204" pitchFamily="34" charset="0"/>
                <a:ea typeface="Poppins"/>
                <a:cs typeface="Poppins"/>
                <a:sym typeface="Poppins"/>
              </a:rPr>
              <a:t>la </a:t>
            </a:r>
            <a:r>
              <a:rPr lang="en-US" sz="2800" b="1" dirty="0" err="1">
                <a:solidFill>
                  <a:srgbClr val="002060"/>
                </a:solidFill>
                <a:latin typeface="Arial Black" panose="020B0A04020102020204" pitchFamily="34" charset="0"/>
                <a:ea typeface="Poppins"/>
                <a:cs typeface="Poppins"/>
                <a:sym typeface="Poppins"/>
              </a:rPr>
              <a:t>fe</a:t>
            </a:r>
            <a:r>
              <a:rPr lang="en-US" sz="2800" b="1" dirty="0">
                <a:solidFill>
                  <a:srgbClr val="002060"/>
                </a:solidFill>
                <a:latin typeface="Arial Black" panose="020B0A04020102020204" pitchFamily="34" charset="0"/>
                <a:ea typeface="Poppins"/>
                <a:cs typeface="Poppins"/>
                <a:sym typeface="Poppins"/>
              </a:rPr>
              <a:t> y la </a:t>
            </a:r>
            <a:r>
              <a:rPr lang="en-US" sz="2800" b="1" dirty="0" err="1">
                <a:solidFill>
                  <a:srgbClr val="002060"/>
                </a:solidFill>
                <a:latin typeface="Arial Black" panose="020B0A04020102020204" pitchFamily="34" charset="0"/>
                <a:ea typeface="Poppins"/>
                <a:cs typeface="Poppins"/>
                <a:sym typeface="Poppins"/>
              </a:rPr>
              <a:t>educación</a:t>
            </a:r>
            <a:endParaRPr lang="en-US" sz="2800" b="1" dirty="0">
              <a:solidFill>
                <a:srgbClr val="002060"/>
              </a:solidFill>
              <a:latin typeface="Arial Black" panose="020B0A04020102020204" pitchFamily="34" charset="0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4AC306-0571-61EF-CE8F-0A7856CFB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9841AB3-BB73-9367-AB79-A6AE0E099845}"/>
              </a:ext>
            </a:extLst>
          </p:cNvPr>
          <p:cNvSpPr/>
          <p:nvPr/>
        </p:nvSpPr>
        <p:spPr>
          <a:xfrm>
            <a:off x="10896600" y="5678065"/>
            <a:ext cx="5203433" cy="5580089"/>
          </a:xfrm>
          <a:custGeom>
            <a:avLst/>
            <a:gdLst/>
            <a:ahLst/>
            <a:cxnLst/>
            <a:rect l="l" t="t" r="r" b="b"/>
            <a:pathLst>
              <a:path w="5203433" h="5580089">
                <a:moveTo>
                  <a:pt x="0" y="0"/>
                </a:moveTo>
                <a:lnTo>
                  <a:pt x="5203433" y="0"/>
                </a:lnTo>
                <a:lnTo>
                  <a:pt x="5203433" y="5580089"/>
                </a:lnTo>
                <a:lnTo>
                  <a:pt x="0" y="55800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21EF7BD-ACF1-9C77-E5A3-E98D71991346}"/>
              </a:ext>
            </a:extLst>
          </p:cNvPr>
          <p:cNvSpPr/>
          <p:nvPr/>
        </p:nvSpPr>
        <p:spPr>
          <a:xfrm>
            <a:off x="15065537" y="114207"/>
            <a:ext cx="2680318" cy="2925313"/>
          </a:xfrm>
          <a:custGeom>
            <a:avLst/>
            <a:gdLst/>
            <a:ahLst/>
            <a:cxnLst/>
            <a:rect l="l" t="t" r="r" b="b"/>
            <a:pathLst>
              <a:path w="2680318" h="2925313">
                <a:moveTo>
                  <a:pt x="0" y="0"/>
                </a:moveTo>
                <a:lnTo>
                  <a:pt x="2680318" y="0"/>
                </a:lnTo>
                <a:lnTo>
                  <a:pt x="2680318" y="2925313"/>
                </a:lnTo>
                <a:lnTo>
                  <a:pt x="0" y="29253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4BFB13A-C00C-3234-6F25-D2B51542F285}"/>
              </a:ext>
            </a:extLst>
          </p:cNvPr>
          <p:cNvSpPr txBox="1"/>
          <p:nvPr/>
        </p:nvSpPr>
        <p:spPr>
          <a:xfrm>
            <a:off x="0" y="1038195"/>
            <a:ext cx="17035992" cy="6983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65"/>
              </a:lnSpc>
            </a:pPr>
            <a:r>
              <a:rPr lang="en-US" sz="4804" dirty="0" err="1">
                <a:solidFill>
                  <a:srgbClr val="002060"/>
                </a:solidFill>
                <a:latin typeface="Bobby Jones Bold"/>
              </a:rPr>
              <a:t>Reflexionemos</a:t>
            </a:r>
            <a:endParaRPr lang="en-US" sz="5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D9747AE-3775-5649-088B-5012BED648C9}"/>
              </a:ext>
            </a:extLst>
          </p:cNvPr>
          <p:cNvSpPr/>
          <p:nvPr/>
        </p:nvSpPr>
        <p:spPr>
          <a:xfrm>
            <a:off x="566208" y="419010"/>
            <a:ext cx="3341816" cy="2410285"/>
          </a:xfrm>
          <a:custGeom>
            <a:avLst/>
            <a:gdLst/>
            <a:ahLst/>
            <a:cxnLst/>
            <a:rect l="l" t="t" r="r" b="b"/>
            <a:pathLst>
              <a:path w="3341816" h="2410285">
                <a:moveTo>
                  <a:pt x="0" y="0"/>
                </a:moveTo>
                <a:lnTo>
                  <a:pt x="3341815" y="0"/>
                </a:lnTo>
                <a:lnTo>
                  <a:pt x="3341815" y="2410285"/>
                </a:lnTo>
                <a:lnTo>
                  <a:pt x="0" y="24102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E75015-5B1B-046F-FA64-6D70FD373D90}"/>
              </a:ext>
            </a:extLst>
          </p:cNvPr>
          <p:cNvSpPr txBox="1"/>
          <p:nvPr/>
        </p:nvSpPr>
        <p:spPr>
          <a:xfrm>
            <a:off x="838200" y="3039520"/>
            <a:ext cx="166552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¿Qué es más difícil hoy: </a:t>
            </a:r>
            <a:r>
              <a:rPr lang="es-E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querer a nuestros hijos o ponerles límites?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3B04EFD-C7B5-AFD1-7895-56B7052D15D3}"/>
              </a:ext>
            </a:extLst>
          </p:cNvPr>
          <p:cNvSpPr txBox="1"/>
          <p:nvPr/>
        </p:nvSpPr>
        <p:spPr>
          <a:xfrm>
            <a:off x="566207" y="4128460"/>
            <a:ext cx="16927213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L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¿Por qué este tema?</a:t>
            </a:r>
          </a:p>
          <a:p>
            <a:endParaRPr lang="es-CL" sz="40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s-E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- Dificultades en normas</a:t>
            </a:r>
          </a:p>
          <a:p>
            <a:r>
              <a:rPr lang="es-E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- Uso prolongado de pantallas</a:t>
            </a:r>
          </a:p>
          <a:p>
            <a:r>
              <a:rPr lang="es-E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- Problemas de conducta</a:t>
            </a:r>
          </a:p>
          <a:p>
            <a:r>
              <a:rPr lang="es-E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- Impacto en aprendizaje</a:t>
            </a:r>
          </a:p>
          <a:p>
            <a:endParaRPr lang="es-CL" dirty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90708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6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74377" y="-2936338"/>
            <a:ext cx="7642611" cy="7930076"/>
          </a:xfrm>
          <a:custGeom>
            <a:avLst/>
            <a:gdLst/>
            <a:ahLst/>
            <a:cxnLst/>
            <a:rect l="l" t="t" r="r" b="b"/>
            <a:pathLst>
              <a:path w="7642611" h="7930076">
                <a:moveTo>
                  <a:pt x="0" y="0"/>
                </a:moveTo>
                <a:lnTo>
                  <a:pt x="7642611" y="0"/>
                </a:lnTo>
                <a:lnTo>
                  <a:pt x="7642611" y="7930076"/>
                </a:lnTo>
                <a:lnTo>
                  <a:pt x="0" y="7930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4348690" y="5881006"/>
            <a:ext cx="5111553" cy="4114800"/>
          </a:xfrm>
          <a:custGeom>
            <a:avLst/>
            <a:gdLst/>
            <a:ahLst/>
            <a:cxnLst/>
            <a:rect l="l" t="t" r="r" b="b"/>
            <a:pathLst>
              <a:path w="5111553" h="4114800">
                <a:moveTo>
                  <a:pt x="0" y="0"/>
                </a:moveTo>
                <a:lnTo>
                  <a:pt x="5111552" y="0"/>
                </a:lnTo>
                <a:lnTo>
                  <a:pt x="51115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6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1646928" y="682357"/>
            <a:ext cx="3341816" cy="2410285"/>
          </a:xfrm>
          <a:custGeom>
            <a:avLst/>
            <a:gdLst/>
            <a:ahLst/>
            <a:cxnLst/>
            <a:rect l="l" t="t" r="r" b="b"/>
            <a:pathLst>
              <a:path w="3341816" h="2410285">
                <a:moveTo>
                  <a:pt x="0" y="0"/>
                </a:moveTo>
                <a:lnTo>
                  <a:pt x="3341816" y="0"/>
                </a:lnTo>
                <a:lnTo>
                  <a:pt x="3341816" y="2410284"/>
                </a:lnTo>
                <a:lnTo>
                  <a:pt x="0" y="24102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TextBox 5"/>
          <p:cNvSpPr txBox="1"/>
          <p:nvPr/>
        </p:nvSpPr>
        <p:spPr>
          <a:xfrm>
            <a:off x="7747979" y="118795"/>
            <a:ext cx="2124140" cy="735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85"/>
              </a:lnSpc>
            </a:pPr>
            <a:r>
              <a:rPr lang="en-US" sz="5071" dirty="0" err="1">
                <a:solidFill>
                  <a:srgbClr val="002060"/>
                </a:solidFill>
                <a:latin typeface="Bobby Jones Bold"/>
              </a:rPr>
              <a:t>límites</a:t>
            </a:r>
            <a:endParaRPr lang="en-US" sz="5071" dirty="0">
              <a:solidFill>
                <a:srgbClr val="002060"/>
              </a:solidFill>
              <a:latin typeface="Bobby Jones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5517955" y="1240286"/>
            <a:ext cx="2076261" cy="2266042"/>
          </a:xfrm>
          <a:custGeom>
            <a:avLst/>
            <a:gdLst/>
            <a:ahLst/>
            <a:cxnLst/>
            <a:rect l="l" t="t" r="r" b="b"/>
            <a:pathLst>
              <a:path w="2076261" h="2266042">
                <a:moveTo>
                  <a:pt x="0" y="0"/>
                </a:moveTo>
                <a:lnTo>
                  <a:pt x="2076261" y="0"/>
                </a:lnTo>
                <a:lnTo>
                  <a:pt x="2076261" y="2266042"/>
                </a:lnTo>
                <a:lnTo>
                  <a:pt x="0" y="22660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TextBox 7"/>
          <p:cNvSpPr txBox="1"/>
          <p:nvPr/>
        </p:nvSpPr>
        <p:spPr>
          <a:xfrm>
            <a:off x="1217510" y="2677466"/>
            <a:ext cx="16409363" cy="1962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069"/>
              </a:lnSpc>
            </a:pP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Los </a:t>
            </a:r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LÍMITES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proporcionan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seguridad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 a </a:t>
            </a:r>
            <a:r>
              <a:rPr lang="en-US" sz="4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los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hijos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, para </a:t>
            </a:r>
            <a:r>
              <a:rPr lang="en-US" sz="4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enfrentar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 al </a:t>
            </a:r>
            <a:r>
              <a:rPr lang="en-US" sz="4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mundo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. Por </a:t>
            </a:r>
            <a:r>
              <a:rPr lang="en-US" sz="4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ejemplo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: “Hasta </a:t>
            </a:r>
            <a:r>
              <a:rPr lang="en-US" sz="4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aquí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puedes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llegar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, </a:t>
            </a:r>
            <a:r>
              <a:rPr lang="en-US" sz="4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más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allá</a:t>
            </a:r>
            <a:r>
              <a:rPr lang="en-U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 no”</a:t>
            </a:r>
          </a:p>
        </p:txBody>
      </p:sp>
      <p:sp>
        <p:nvSpPr>
          <p:cNvPr id="8" name="Freeform 8"/>
          <p:cNvSpPr/>
          <p:nvPr/>
        </p:nvSpPr>
        <p:spPr>
          <a:xfrm rot="-5400000">
            <a:off x="5642604" y="7549415"/>
            <a:ext cx="2110012" cy="4892781"/>
          </a:xfrm>
          <a:custGeom>
            <a:avLst/>
            <a:gdLst/>
            <a:ahLst/>
            <a:cxnLst/>
            <a:rect l="l" t="t" r="r" b="b"/>
            <a:pathLst>
              <a:path w="2110012" h="4892781">
                <a:moveTo>
                  <a:pt x="0" y="0"/>
                </a:moveTo>
                <a:lnTo>
                  <a:pt x="2110011" y="0"/>
                </a:lnTo>
                <a:lnTo>
                  <a:pt x="2110011" y="4892781"/>
                </a:lnTo>
                <a:lnTo>
                  <a:pt x="0" y="48927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9" name="TextBox 9"/>
          <p:cNvSpPr txBox="1"/>
          <p:nvPr/>
        </p:nvSpPr>
        <p:spPr>
          <a:xfrm>
            <a:off x="8163091" y="4671695"/>
            <a:ext cx="2518202" cy="735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85"/>
              </a:lnSpc>
            </a:pPr>
            <a:r>
              <a:rPr lang="en-US" sz="5071" dirty="0">
                <a:solidFill>
                  <a:srgbClr val="002060"/>
                </a:solidFill>
                <a:latin typeface="Bobby Jones Bold"/>
              </a:rPr>
              <a:t>Normas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2000" y="5708437"/>
            <a:ext cx="16922024" cy="3888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069"/>
              </a:lnSpc>
            </a:pP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La </a:t>
            </a:r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NORMA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es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la forma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en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que se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traducen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los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límites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en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el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día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a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día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Cada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familia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establece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sus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propias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normas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Estas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marcan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la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organización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necesaria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para que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una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familia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funcione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. A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través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de las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normas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los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hijos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aprenden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qué</a:t>
            </a:r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está</a:t>
            </a:r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permitido</a:t>
            </a:r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, y </a:t>
            </a:r>
            <a:r>
              <a:rPr lang="en-US" sz="4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qué</a:t>
            </a:r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no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, y para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ello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es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necesario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decirles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en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ocasiones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“no”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, y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mantenerlo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siempre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 que sea </a:t>
            </a:r>
            <a:r>
              <a:rPr lang="en-US" sz="4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necesario</a:t>
            </a:r>
            <a:r>
              <a:rPr lang="en-US" sz="4000" dirty="0">
                <a:solidFill>
                  <a:srgbClr val="002060"/>
                </a:solidFill>
                <a:latin typeface="Century Gothic" panose="020B0502020202020204" pitchFamily="34" charset="0"/>
              </a:rPr>
              <a:t>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B0D52-ECB7-BB95-2EAA-B90D93CEC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14FF085-1C70-E06E-E3E5-380968086857}"/>
              </a:ext>
            </a:extLst>
          </p:cNvPr>
          <p:cNvSpPr/>
          <p:nvPr/>
        </p:nvSpPr>
        <p:spPr>
          <a:xfrm>
            <a:off x="-2174377" y="-2936338"/>
            <a:ext cx="7642611" cy="7930076"/>
          </a:xfrm>
          <a:custGeom>
            <a:avLst/>
            <a:gdLst/>
            <a:ahLst/>
            <a:cxnLst/>
            <a:rect l="l" t="t" r="r" b="b"/>
            <a:pathLst>
              <a:path w="7642611" h="7930076">
                <a:moveTo>
                  <a:pt x="0" y="0"/>
                </a:moveTo>
                <a:lnTo>
                  <a:pt x="7642611" y="0"/>
                </a:lnTo>
                <a:lnTo>
                  <a:pt x="7642611" y="7930076"/>
                </a:lnTo>
                <a:lnTo>
                  <a:pt x="0" y="7930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9E31F6B-5B80-396E-681F-EB18FC4CC429}"/>
              </a:ext>
            </a:extLst>
          </p:cNvPr>
          <p:cNvSpPr/>
          <p:nvPr/>
        </p:nvSpPr>
        <p:spPr>
          <a:xfrm>
            <a:off x="14348690" y="5881006"/>
            <a:ext cx="5111553" cy="4114800"/>
          </a:xfrm>
          <a:custGeom>
            <a:avLst/>
            <a:gdLst/>
            <a:ahLst/>
            <a:cxnLst/>
            <a:rect l="l" t="t" r="r" b="b"/>
            <a:pathLst>
              <a:path w="5111553" h="4114800">
                <a:moveTo>
                  <a:pt x="0" y="0"/>
                </a:moveTo>
                <a:lnTo>
                  <a:pt x="5111552" y="0"/>
                </a:lnTo>
                <a:lnTo>
                  <a:pt x="51115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6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26050D2-33E3-AA43-B062-E310CBA8F236}"/>
              </a:ext>
            </a:extLst>
          </p:cNvPr>
          <p:cNvSpPr/>
          <p:nvPr/>
        </p:nvSpPr>
        <p:spPr>
          <a:xfrm>
            <a:off x="1646928" y="682357"/>
            <a:ext cx="3341816" cy="2410285"/>
          </a:xfrm>
          <a:custGeom>
            <a:avLst/>
            <a:gdLst/>
            <a:ahLst/>
            <a:cxnLst/>
            <a:rect l="l" t="t" r="r" b="b"/>
            <a:pathLst>
              <a:path w="3341816" h="2410285">
                <a:moveTo>
                  <a:pt x="0" y="0"/>
                </a:moveTo>
                <a:lnTo>
                  <a:pt x="3341816" y="0"/>
                </a:lnTo>
                <a:lnTo>
                  <a:pt x="3341816" y="2410284"/>
                </a:lnTo>
                <a:lnTo>
                  <a:pt x="0" y="24102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FA3B28DC-D66E-78B7-E0BF-2771C7100DA4}"/>
              </a:ext>
            </a:extLst>
          </p:cNvPr>
          <p:cNvSpPr txBox="1"/>
          <p:nvPr/>
        </p:nvSpPr>
        <p:spPr>
          <a:xfrm>
            <a:off x="7794390" y="583352"/>
            <a:ext cx="5358422" cy="735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85"/>
              </a:lnSpc>
            </a:pPr>
            <a:r>
              <a:rPr lang="en-US" sz="5071" dirty="0">
                <a:solidFill>
                  <a:srgbClr val="002060"/>
                </a:solidFill>
                <a:latin typeface="Bobby Jones Bold"/>
              </a:rPr>
              <a:t>Vinculo afectivo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93F1DA3-2F27-8E31-8481-208C8C68DE90}"/>
              </a:ext>
            </a:extLst>
          </p:cNvPr>
          <p:cNvSpPr/>
          <p:nvPr/>
        </p:nvSpPr>
        <p:spPr>
          <a:xfrm>
            <a:off x="15517955" y="1240286"/>
            <a:ext cx="2076261" cy="2266042"/>
          </a:xfrm>
          <a:custGeom>
            <a:avLst/>
            <a:gdLst/>
            <a:ahLst/>
            <a:cxnLst/>
            <a:rect l="l" t="t" r="r" b="b"/>
            <a:pathLst>
              <a:path w="2076261" h="2266042">
                <a:moveTo>
                  <a:pt x="0" y="0"/>
                </a:moveTo>
                <a:lnTo>
                  <a:pt x="2076261" y="0"/>
                </a:lnTo>
                <a:lnTo>
                  <a:pt x="2076261" y="2266042"/>
                </a:lnTo>
                <a:lnTo>
                  <a:pt x="0" y="22660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BC34D62-3828-B9F4-A669-A7F0FB7876A2}"/>
              </a:ext>
            </a:extLst>
          </p:cNvPr>
          <p:cNvSpPr txBox="1"/>
          <p:nvPr/>
        </p:nvSpPr>
        <p:spPr>
          <a:xfrm>
            <a:off x="4251219" y="975817"/>
            <a:ext cx="13163837" cy="10464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Niños necesitan sentirse queridos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Generar confianza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Mejorar conducta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Primero conecto, luego corrijo</a:t>
            </a: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5069"/>
              </a:lnSpc>
            </a:pPr>
            <a:endParaRPr lang="en-US" sz="4400" dirty="0">
              <a:solidFill>
                <a:srgbClr val="002060"/>
              </a:solidFill>
              <a:latin typeface="Bobby Jones Bold"/>
            </a:endParaRPr>
          </a:p>
          <a:p>
            <a:pPr algn="ctr">
              <a:lnSpc>
                <a:spcPts val="5069"/>
              </a:lnSpc>
            </a:pPr>
            <a:r>
              <a:rPr lang="en-US" sz="4400" dirty="0" err="1">
                <a:solidFill>
                  <a:srgbClr val="002060"/>
                </a:solidFill>
                <a:latin typeface="Bobby Jones Bold"/>
              </a:rPr>
              <a:t>normas</a:t>
            </a:r>
            <a:r>
              <a:rPr lang="en-US" sz="4400" dirty="0">
                <a:solidFill>
                  <a:srgbClr val="002060"/>
                </a:solidFill>
                <a:latin typeface="Bobby Jones Bold"/>
              </a:rPr>
              <a:t> y </a:t>
            </a:r>
            <a:r>
              <a:rPr lang="en-US" sz="4400" dirty="0" err="1">
                <a:solidFill>
                  <a:srgbClr val="002060"/>
                </a:solidFill>
                <a:latin typeface="Bobby Jones Bold"/>
              </a:rPr>
              <a:t>límites</a:t>
            </a: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Dan seguridad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Enseñan responsabilidad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Decir NO también es educar</a:t>
            </a: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E1ACF3E-5042-0BD7-7501-3AD2748AFD3F}"/>
              </a:ext>
            </a:extLst>
          </p:cNvPr>
          <p:cNvSpPr/>
          <p:nvPr/>
        </p:nvSpPr>
        <p:spPr>
          <a:xfrm rot="-5400000">
            <a:off x="5642604" y="7549415"/>
            <a:ext cx="2110012" cy="4892781"/>
          </a:xfrm>
          <a:custGeom>
            <a:avLst/>
            <a:gdLst/>
            <a:ahLst/>
            <a:cxnLst/>
            <a:rect l="l" t="t" r="r" b="b"/>
            <a:pathLst>
              <a:path w="2110012" h="4892781">
                <a:moveTo>
                  <a:pt x="0" y="0"/>
                </a:moveTo>
                <a:lnTo>
                  <a:pt x="2110011" y="0"/>
                </a:lnTo>
                <a:lnTo>
                  <a:pt x="2110011" y="4892781"/>
                </a:lnTo>
                <a:lnTo>
                  <a:pt x="0" y="48927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7707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9170" y="13868"/>
            <a:ext cx="5648314" cy="7594372"/>
          </a:xfrm>
          <a:custGeom>
            <a:avLst/>
            <a:gdLst/>
            <a:ahLst/>
            <a:cxnLst/>
            <a:rect l="l" t="t" r="r" b="b"/>
            <a:pathLst>
              <a:path w="5648314" h="7594372">
                <a:moveTo>
                  <a:pt x="0" y="0"/>
                </a:moveTo>
                <a:lnTo>
                  <a:pt x="5648314" y="0"/>
                </a:lnTo>
                <a:lnTo>
                  <a:pt x="5648314" y="7594372"/>
                </a:lnTo>
                <a:lnTo>
                  <a:pt x="0" y="75943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TextBox 3"/>
          <p:cNvSpPr txBox="1"/>
          <p:nvPr/>
        </p:nvSpPr>
        <p:spPr>
          <a:xfrm>
            <a:off x="1028700" y="1165604"/>
            <a:ext cx="4939536" cy="3977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2"/>
              </a:lnSpc>
            </a:pPr>
            <a:r>
              <a:rPr lang="en-US" sz="5720" dirty="0">
                <a:solidFill>
                  <a:srgbClr val="F6FAEF"/>
                </a:solidFill>
                <a:latin typeface="Bobby Jones Bold"/>
              </a:rPr>
              <a:t>¿</a:t>
            </a:r>
            <a:r>
              <a:rPr lang="en-US" sz="5720" dirty="0" err="1">
                <a:solidFill>
                  <a:srgbClr val="F6FAEF"/>
                </a:solidFill>
                <a:latin typeface="Bobby Jones Bold"/>
              </a:rPr>
              <a:t>cÓMO</a:t>
            </a:r>
            <a:r>
              <a:rPr lang="en-US" sz="5720" dirty="0">
                <a:solidFill>
                  <a:srgbClr val="F6FAEF"/>
                </a:solidFill>
                <a:latin typeface="Bobby Jones Bold"/>
              </a:rPr>
              <a:t> PODEMOS DAR UNA INSTRUCCIÓN A NUESTROS HIJOS?</a:t>
            </a:r>
          </a:p>
        </p:txBody>
      </p:sp>
      <p:sp>
        <p:nvSpPr>
          <p:cNvPr id="4" name="Freeform 4"/>
          <p:cNvSpPr/>
          <p:nvPr/>
        </p:nvSpPr>
        <p:spPr>
          <a:xfrm rot="10151962">
            <a:off x="12416152" y="5487294"/>
            <a:ext cx="7642611" cy="7930076"/>
          </a:xfrm>
          <a:custGeom>
            <a:avLst/>
            <a:gdLst/>
            <a:ahLst/>
            <a:cxnLst/>
            <a:rect l="l" t="t" r="r" b="b"/>
            <a:pathLst>
              <a:path w="7642611" h="7930076">
                <a:moveTo>
                  <a:pt x="0" y="0"/>
                </a:moveTo>
                <a:lnTo>
                  <a:pt x="7642612" y="0"/>
                </a:lnTo>
                <a:lnTo>
                  <a:pt x="7642612" y="7930076"/>
                </a:lnTo>
                <a:lnTo>
                  <a:pt x="0" y="79300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6307992" y="5580739"/>
            <a:ext cx="292064" cy="313129"/>
          </a:xfrm>
          <a:custGeom>
            <a:avLst/>
            <a:gdLst/>
            <a:ahLst/>
            <a:cxnLst/>
            <a:rect l="l" t="t" r="r" b="b"/>
            <a:pathLst>
              <a:path w="292064" h="313129">
                <a:moveTo>
                  <a:pt x="0" y="0"/>
                </a:moveTo>
                <a:lnTo>
                  <a:pt x="292064" y="0"/>
                </a:lnTo>
                <a:lnTo>
                  <a:pt x="292064" y="313129"/>
                </a:lnTo>
                <a:lnTo>
                  <a:pt x="0" y="3131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TextBox 6"/>
          <p:cNvSpPr txBox="1"/>
          <p:nvPr/>
        </p:nvSpPr>
        <p:spPr>
          <a:xfrm>
            <a:off x="6702540" y="1201380"/>
            <a:ext cx="10996290" cy="9553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699"/>
              </a:lnSpc>
            </a:pPr>
            <a:r>
              <a:rPr lang="en-US" sz="3699" spc="369" dirty="0">
                <a:solidFill>
                  <a:srgbClr val="303A61"/>
                </a:solidFill>
                <a:latin typeface="Arial Black" panose="020B0A04020102020204" pitchFamily="34" charset="0"/>
              </a:rPr>
              <a:t>LIMITARNOS A DAR SOLO UNA INSTRUCCIÓN.</a:t>
            </a:r>
          </a:p>
        </p:txBody>
      </p:sp>
      <p:sp>
        <p:nvSpPr>
          <p:cNvPr id="7" name="Freeform 7"/>
          <p:cNvSpPr/>
          <p:nvPr/>
        </p:nvSpPr>
        <p:spPr>
          <a:xfrm>
            <a:off x="6329068" y="4177760"/>
            <a:ext cx="292064" cy="313129"/>
          </a:xfrm>
          <a:custGeom>
            <a:avLst/>
            <a:gdLst/>
            <a:ahLst/>
            <a:cxnLst/>
            <a:rect l="l" t="t" r="r" b="b"/>
            <a:pathLst>
              <a:path w="292064" h="313129">
                <a:moveTo>
                  <a:pt x="0" y="0"/>
                </a:moveTo>
                <a:lnTo>
                  <a:pt x="292064" y="0"/>
                </a:lnTo>
                <a:lnTo>
                  <a:pt x="292064" y="313130"/>
                </a:lnTo>
                <a:lnTo>
                  <a:pt x="0" y="3131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8" name="Freeform 8"/>
          <p:cNvSpPr/>
          <p:nvPr/>
        </p:nvSpPr>
        <p:spPr>
          <a:xfrm>
            <a:off x="15378164" y="2487387"/>
            <a:ext cx="3956194" cy="3380747"/>
          </a:xfrm>
          <a:custGeom>
            <a:avLst/>
            <a:gdLst/>
            <a:ahLst/>
            <a:cxnLst/>
            <a:rect l="l" t="t" r="r" b="b"/>
            <a:pathLst>
              <a:path w="3956194" h="3380747">
                <a:moveTo>
                  <a:pt x="0" y="0"/>
                </a:moveTo>
                <a:lnTo>
                  <a:pt x="3956193" y="0"/>
                </a:lnTo>
                <a:lnTo>
                  <a:pt x="3956193" y="3380747"/>
                </a:lnTo>
                <a:lnTo>
                  <a:pt x="0" y="338074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7000"/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9" name="TextBox 9"/>
          <p:cNvSpPr txBox="1"/>
          <p:nvPr/>
        </p:nvSpPr>
        <p:spPr>
          <a:xfrm>
            <a:off x="6702540" y="2457410"/>
            <a:ext cx="11116319" cy="9706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13"/>
              </a:lnSpc>
            </a:pPr>
            <a:r>
              <a:rPr lang="en-US" sz="3713" spc="371" dirty="0">
                <a:solidFill>
                  <a:srgbClr val="303A61"/>
                </a:solidFill>
                <a:latin typeface="Arial Black" panose="020B0A04020102020204" pitchFamily="34" charset="0"/>
              </a:rPr>
              <a:t>LAS INSTRUCCIONES TIENEN QUE SER CLARAS Y PRECISAS.</a:t>
            </a:r>
          </a:p>
        </p:txBody>
      </p:sp>
      <p:sp>
        <p:nvSpPr>
          <p:cNvPr id="10" name="Freeform 10"/>
          <p:cNvSpPr/>
          <p:nvPr/>
        </p:nvSpPr>
        <p:spPr>
          <a:xfrm>
            <a:off x="6294260" y="7127331"/>
            <a:ext cx="292064" cy="313129"/>
          </a:xfrm>
          <a:custGeom>
            <a:avLst/>
            <a:gdLst/>
            <a:ahLst/>
            <a:cxnLst/>
            <a:rect l="l" t="t" r="r" b="b"/>
            <a:pathLst>
              <a:path w="292064" h="313129">
                <a:moveTo>
                  <a:pt x="0" y="0"/>
                </a:moveTo>
                <a:lnTo>
                  <a:pt x="292064" y="0"/>
                </a:lnTo>
                <a:lnTo>
                  <a:pt x="292064" y="313129"/>
                </a:lnTo>
                <a:lnTo>
                  <a:pt x="0" y="31312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1" name="TextBox 11"/>
          <p:cNvSpPr txBox="1"/>
          <p:nvPr/>
        </p:nvSpPr>
        <p:spPr>
          <a:xfrm>
            <a:off x="6735720" y="3811053"/>
            <a:ext cx="11116318" cy="955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13"/>
              </a:lnSpc>
            </a:pPr>
            <a:r>
              <a:rPr lang="en-US" sz="3713" spc="371" dirty="0">
                <a:solidFill>
                  <a:srgbClr val="303A61"/>
                </a:solidFill>
                <a:latin typeface="Arial Black" panose="020B0A04020102020204" pitchFamily="34" charset="0"/>
              </a:rPr>
              <a:t>HAY QUE MARCAR UNA PAUSA PARA CHEQUEAR SI NOS HA ENTENDIDO.</a:t>
            </a:r>
          </a:p>
        </p:txBody>
      </p:sp>
      <p:sp>
        <p:nvSpPr>
          <p:cNvPr id="12" name="Freeform 12"/>
          <p:cNvSpPr/>
          <p:nvPr/>
        </p:nvSpPr>
        <p:spPr>
          <a:xfrm>
            <a:off x="6261734" y="1201380"/>
            <a:ext cx="292064" cy="313129"/>
          </a:xfrm>
          <a:custGeom>
            <a:avLst/>
            <a:gdLst/>
            <a:ahLst/>
            <a:cxnLst/>
            <a:rect l="l" t="t" r="r" b="b"/>
            <a:pathLst>
              <a:path w="292064" h="313129">
                <a:moveTo>
                  <a:pt x="0" y="0"/>
                </a:moveTo>
                <a:lnTo>
                  <a:pt x="292064" y="0"/>
                </a:lnTo>
                <a:lnTo>
                  <a:pt x="292064" y="313129"/>
                </a:lnTo>
                <a:lnTo>
                  <a:pt x="0" y="31312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3" name="TextBox 13"/>
          <p:cNvSpPr txBox="1"/>
          <p:nvPr/>
        </p:nvSpPr>
        <p:spPr>
          <a:xfrm>
            <a:off x="6834191" y="5350252"/>
            <a:ext cx="10732987" cy="952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13"/>
              </a:lnSpc>
            </a:pPr>
            <a:r>
              <a:rPr lang="en-US" sz="3713" spc="371" dirty="0">
                <a:solidFill>
                  <a:srgbClr val="303A61"/>
                </a:solidFill>
                <a:latin typeface="Arial Black" panose="020B0A04020102020204" pitchFamily="34" charset="0"/>
              </a:rPr>
              <a:t>AYUDARLES A HACER LO QUE LE HEMOS PEDIDO</a:t>
            </a:r>
            <a:r>
              <a:rPr lang="en-US" sz="3713" spc="371" dirty="0">
                <a:solidFill>
                  <a:srgbClr val="303A61"/>
                </a:solidFill>
                <a:latin typeface="Bobby Jones"/>
              </a:rPr>
              <a:t>.</a:t>
            </a:r>
          </a:p>
        </p:txBody>
      </p:sp>
      <p:sp>
        <p:nvSpPr>
          <p:cNvPr id="14" name="Freeform 14"/>
          <p:cNvSpPr/>
          <p:nvPr/>
        </p:nvSpPr>
        <p:spPr>
          <a:xfrm>
            <a:off x="836030" y="8053158"/>
            <a:ext cx="3341816" cy="2410285"/>
          </a:xfrm>
          <a:custGeom>
            <a:avLst/>
            <a:gdLst/>
            <a:ahLst/>
            <a:cxnLst/>
            <a:rect l="l" t="t" r="r" b="b"/>
            <a:pathLst>
              <a:path w="3341816" h="2410285">
                <a:moveTo>
                  <a:pt x="0" y="0"/>
                </a:moveTo>
                <a:lnTo>
                  <a:pt x="3341815" y="0"/>
                </a:lnTo>
                <a:lnTo>
                  <a:pt x="3341815" y="2410284"/>
                </a:lnTo>
                <a:lnTo>
                  <a:pt x="0" y="241028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5" name="Freeform 15"/>
          <p:cNvSpPr/>
          <p:nvPr/>
        </p:nvSpPr>
        <p:spPr>
          <a:xfrm>
            <a:off x="6294260" y="2461652"/>
            <a:ext cx="292064" cy="313129"/>
          </a:xfrm>
          <a:custGeom>
            <a:avLst/>
            <a:gdLst/>
            <a:ahLst/>
            <a:cxnLst/>
            <a:rect l="l" t="t" r="r" b="b"/>
            <a:pathLst>
              <a:path w="292064" h="313129">
                <a:moveTo>
                  <a:pt x="0" y="0"/>
                </a:moveTo>
                <a:lnTo>
                  <a:pt x="292064" y="0"/>
                </a:lnTo>
                <a:lnTo>
                  <a:pt x="292064" y="313129"/>
                </a:lnTo>
                <a:lnTo>
                  <a:pt x="0" y="31312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6" name="Freeform 16"/>
          <p:cNvSpPr/>
          <p:nvPr/>
        </p:nvSpPr>
        <p:spPr>
          <a:xfrm>
            <a:off x="6294260" y="8429403"/>
            <a:ext cx="292064" cy="313129"/>
          </a:xfrm>
          <a:custGeom>
            <a:avLst/>
            <a:gdLst/>
            <a:ahLst/>
            <a:cxnLst/>
            <a:rect l="l" t="t" r="r" b="b"/>
            <a:pathLst>
              <a:path w="292064" h="313129">
                <a:moveTo>
                  <a:pt x="0" y="0"/>
                </a:moveTo>
                <a:lnTo>
                  <a:pt x="292064" y="0"/>
                </a:lnTo>
                <a:lnTo>
                  <a:pt x="292064" y="313129"/>
                </a:lnTo>
                <a:lnTo>
                  <a:pt x="0" y="31312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7" name="TextBox 17"/>
          <p:cNvSpPr txBox="1"/>
          <p:nvPr/>
        </p:nvSpPr>
        <p:spPr>
          <a:xfrm>
            <a:off x="6834191" y="6715644"/>
            <a:ext cx="10586955" cy="952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13"/>
              </a:lnSpc>
            </a:pPr>
            <a:r>
              <a:rPr lang="en-US" sz="3713" spc="371" dirty="0">
                <a:solidFill>
                  <a:srgbClr val="303A61"/>
                </a:solidFill>
                <a:latin typeface="Arial Black" panose="020B0A04020102020204" pitchFamily="34" charset="0"/>
              </a:rPr>
              <a:t>REFORZAR POSITIVAMENTE CUANDO OBEDECE</a:t>
            </a:r>
            <a:r>
              <a:rPr lang="en-US" sz="3713" spc="371" dirty="0">
                <a:solidFill>
                  <a:srgbClr val="303A61"/>
                </a:solidFill>
                <a:latin typeface="Bobby Jones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764475" y="8081036"/>
            <a:ext cx="11054384" cy="955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713"/>
              </a:lnSpc>
            </a:pPr>
            <a:r>
              <a:rPr lang="en-US" sz="3713" spc="371" dirty="0">
                <a:solidFill>
                  <a:srgbClr val="303A61"/>
                </a:solidFill>
                <a:latin typeface="Arial Black" panose="020B0A04020102020204" pitchFamily="34" charset="0"/>
              </a:rPr>
              <a:t>REPETIR EL MENSAJE SI NO LO HA ENTENDIDO.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71C11-43F9-C586-FFC2-2E38ADF12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605D5B6-3626-C969-F785-43609639595A}"/>
              </a:ext>
            </a:extLst>
          </p:cNvPr>
          <p:cNvSpPr/>
          <p:nvPr/>
        </p:nvSpPr>
        <p:spPr>
          <a:xfrm>
            <a:off x="-2174377" y="-2936338"/>
            <a:ext cx="7642611" cy="7930076"/>
          </a:xfrm>
          <a:custGeom>
            <a:avLst/>
            <a:gdLst/>
            <a:ahLst/>
            <a:cxnLst/>
            <a:rect l="l" t="t" r="r" b="b"/>
            <a:pathLst>
              <a:path w="7642611" h="7930076">
                <a:moveTo>
                  <a:pt x="0" y="0"/>
                </a:moveTo>
                <a:lnTo>
                  <a:pt x="7642611" y="0"/>
                </a:lnTo>
                <a:lnTo>
                  <a:pt x="7642611" y="7930076"/>
                </a:lnTo>
                <a:lnTo>
                  <a:pt x="0" y="7930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94340BD-79B8-9DC6-3414-719CE6D70B1D}"/>
              </a:ext>
            </a:extLst>
          </p:cNvPr>
          <p:cNvSpPr/>
          <p:nvPr/>
        </p:nvSpPr>
        <p:spPr>
          <a:xfrm>
            <a:off x="14348690" y="5881006"/>
            <a:ext cx="5111553" cy="4114800"/>
          </a:xfrm>
          <a:custGeom>
            <a:avLst/>
            <a:gdLst/>
            <a:ahLst/>
            <a:cxnLst/>
            <a:rect l="l" t="t" r="r" b="b"/>
            <a:pathLst>
              <a:path w="5111553" h="4114800">
                <a:moveTo>
                  <a:pt x="0" y="0"/>
                </a:moveTo>
                <a:lnTo>
                  <a:pt x="5111552" y="0"/>
                </a:lnTo>
                <a:lnTo>
                  <a:pt x="51115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6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D24E7D4-EAA5-CDB3-0AC0-C66163098CF5}"/>
              </a:ext>
            </a:extLst>
          </p:cNvPr>
          <p:cNvSpPr/>
          <p:nvPr/>
        </p:nvSpPr>
        <p:spPr>
          <a:xfrm>
            <a:off x="1646928" y="682357"/>
            <a:ext cx="3341816" cy="2410285"/>
          </a:xfrm>
          <a:custGeom>
            <a:avLst/>
            <a:gdLst/>
            <a:ahLst/>
            <a:cxnLst/>
            <a:rect l="l" t="t" r="r" b="b"/>
            <a:pathLst>
              <a:path w="3341816" h="2410285">
                <a:moveTo>
                  <a:pt x="0" y="0"/>
                </a:moveTo>
                <a:lnTo>
                  <a:pt x="3341816" y="0"/>
                </a:lnTo>
                <a:lnTo>
                  <a:pt x="3341816" y="2410284"/>
                </a:lnTo>
                <a:lnTo>
                  <a:pt x="0" y="24102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3D36753-79A0-67B6-F719-B5AEC65640B9}"/>
              </a:ext>
            </a:extLst>
          </p:cNvPr>
          <p:cNvSpPr txBox="1"/>
          <p:nvPr/>
        </p:nvSpPr>
        <p:spPr>
          <a:xfrm>
            <a:off x="7794390" y="583352"/>
            <a:ext cx="6683610" cy="735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85"/>
              </a:lnSpc>
            </a:pPr>
            <a:r>
              <a:rPr lang="en-US" sz="5071" dirty="0" err="1">
                <a:solidFill>
                  <a:srgbClr val="002060"/>
                </a:solidFill>
                <a:latin typeface="Bobby Jones Bold"/>
              </a:rPr>
              <a:t>Errores</a:t>
            </a:r>
            <a:r>
              <a:rPr lang="en-US" sz="5071" dirty="0">
                <a:solidFill>
                  <a:srgbClr val="002060"/>
                </a:solidFill>
                <a:latin typeface="Bobby Jones Bold"/>
              </a:rPr>
              <a:t> communes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0D71CF9-3A66-58F7-7567-BA322E49C3CC}"/>
              </a:ext>
            </a:extLst>
          </p:cNvPr>
          <p:cNvSpPr/>
          <p:nvPr/>
        </p:nvSpPr>
        <p:spPr>
          <a:xfrm>
            <a:off x="15517955" y="1240286"/>
            <a:ext cx="2076261" cy="2266042"/>
          </a:xfrm>
          <a:custGeom>
            <a:avLst/>
            <a:gdLst/>
            <a:ahLst/>
            <a:cxnLst/>
            <a:rect l="l" t="t" r="r" b="b"/>
            <a:pathLst>
              <a:path w="2076261" h="2266042">
                <a:moveTo>
                  <a:pt x="0" y="0"/>
                </a:moveTo>
                <a:lnTo>
                  <a:pt x="2076261" y="0"/>
                </a:lnTo>
                <a:lnTo>
                  <a:pt x="2076261" y="2266042"/>
                </a:lnTo>
                <a:lnTo>
                  <a:pt x="0" y="22660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B9FEAC9-3EA0-7A04-DACC-8E18C91B7536}"/>
              </a:ext>
            </a:extLst>
          </p:cNvPr>
          <p:cNvSpPr txBox="1"/>
          <p:nvPr/>
        </p:nvSpPr>
        <p:spPr>
          <a:xfrm>
            <a:off x="4800601" y="656289"/>
            <a:ext cx="12159046" cy="10464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Gritar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No cumplir consecuencias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Ceder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Sobreproteger</a:t>
            </a: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5069"/>
              </a:lnSpc>
            </a:pPr>
            <a:r>
              <a:rPr lang="en-US" sz="4400" dirty="0" err="1">
                <a:solidFill>
                  <a:srgbClr val="002060"/>
                </a:solidFill>
                <a:latin typeface="Bobby Jones Bold"/>
              </a:rPr>
              <a:t>Estrategias</a:t>
            </a: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Normas claras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Rutinas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Consecuencias coherentes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Tiempo de calidad</a:t>
            </a: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66DA93F-D08D-86D4-0E20-1F4F00FD102B}"/>
              </a:ext>
            </a:extLst>
          </p:cNvPr>
          <p:cNvSpPr/>
          <p:nvPr/>
        </p:nvSpPr>
        <p:spPr>
          <a:xfrm rot="-5400000">
            <a:off x="5642604" y="7549415"/>
            <a:ext cx="2110012" cy="4892781"/>
          </a:xfrm>
          <a:custGeom>
            <a:avLst/>
            <a:gdLst/>
            <a:ahLst/>
            <a:cxnLst/>
            <a:rect l="l" t="t" r="r" b="b"/>
            <a:pathLst>
              <a:path w="2110012" h="4892781">
                <a:moveTo>
                  <a:pt x="0" y="0"/>
                </a:moveTo>
                <a:lnTo>
                  <a:pt x="2110011" y="0"/>
                </a:lnTo>
                <a:lnTo>
                  <a:pt x="2110011" y="4892781"/>
                </a:lnTo>
                <a:lnTo>
                  <a:pt x="0" y="48927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8555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27C42-BAEF-CA2C-6A60-D5256A0A3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DE09F62-F526-892A-C7B1-7A8B82F6B4FC}"/>
              </a:ext>
            </a:extLst>
          </p:cNvPr>
          <p:cNvSpPr/>
          <p:nvPr/>
        </p:nvSpPr>
        <p:spPr>
          <a:xfrm>
            <a:off x="-2174377" y="-2936338"/>
            <a:ext cx="7642611" cy="7930076"/>
          </a:xfrm>
          <a:custGeom>
            <a:avLst/>
            <a:gdLst/>
            <a:ahLst/>
            <a:cxnLst/>
            <a:rect l="l" t="t" r="r" b="b"/>
            <a:pathLst>
              <a:path w="7642611" h="7930076">
                <a:moveTo>
                  <a:pt x="0" y="0"/>
                </a:moveTo>
                <a:lnTo>
                  <a:pt x="7642611" y="0"/>
                </a:lnTo>
                <a:lnTo>
                  <a:pt x="7642611" y="7930076"/>
                </a:lnTo>
                <a:lnTo>
                  <a:pt x="0" y="7930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1EC0546-E228-3B75-6E3E-F833F2A6FC90}"/>
              </a:ext>
            </a:extLst>
          </p:cNvPr>
          <p:cNvSpPr/>
          <p:nvPr/>
        </p:nvSpPr>
        <p:spPr>
          <a:xfrm>
            <a:off x="14348690" y="5881006"/>
            <a:ext cx="5111553" cy="4114800"/>
          </a:xfrm>
          <a:custGeom>
            <a:avLst/>
            <a:gdLst/>
            <a:ahLst/>
            <a:cxnLst/>
            <a:rect l="l" t="t" r="r" b="b"/>
            <a:pathLst>
              <a:path w="5111553" h="4114800">
                <a:moveTo>
                  <a:pt x="0" y="0"/>
                </a:moveTo>
                <a:lnTo>
                  <a:pt x="5111552" y="0"/>
                </a:lnTo>
                <a:lnTo>
                  <a:pt x="51115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6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A66E54B-9184-EBEF-9FBA-301CF2CA2B0B}"/>
              </a:ext>
            </a:extLst>
          </p:cNvPr>
          <p:cNvSpPr/>
          <p:nvPr/>
        </p:nvSpPr>
        <p:spPr>
          <a:xfrm>
            <a:off x="1646928" y="682357"/>
            <a:ext cx="3341816" cy="2410285"/>
          </a:xfrm>
          <a:custGeom>
            <a:avLst/>
            <a:gdLst/>
            <a:ahLst/>
            <a:cxnLst/>
            <a:rect l="l" t="t" r="r" b="b"/>
            <a:pathLst>
              <a:path w="3341816" h="2410285">
                <a:moveTo>
                  <a:pt x="0" y="0"/>
                </a:moveTo>
                <a:lnTo>
                  <a:pt x="3341816" y="0"/>
                </a:lnTo>
                <a:lnTo>
                  <a:pt x="3341816" y="2410284"/>
                </a:lnTo>
                <a:lnTo>
                  <a:pt x="0" y="24102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7BD4334-D67B-C08C-AB9A-798BEA5F4403}"/>
              </a:ext>
            </a:extLst>
          </p:cNvPr>
          <p:cNvSpPr txBox="1"/>
          <p:nvPr/>
        </p:nvSpPr>
        <p:spPr>
          <a:xfrm>
            <a:off x="7794390" y="583352"/>
            <a:ext cx="5358422" cy="735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85"/>
              </a:lnSpc>
            </a:pPr>
            <a:r>
              <a:rPr lang="en-US" sz="5071" dirty="0" err="1">
                <a:solidFill>
                  <a:srgbClr val="002060"/>
                </a:solidFill>
                <a:latin typeface="Bobby Jones Bold"/>
              </a:rPr>
              <a:t>ejemplos</a:t>
            </a:r>
            <a:endParaRPr lang="en-US" sz="5071" dirty="0">
              <a:solidFill>
                <a:srgbClr val="002060"/>
              </a:solidFill>
              <a:latin typeface="Bobby Jones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0F6AEAA-241E-9B39-5F69-413023874BE1}"/>
              </a:ext>
            </a:extLst>
          </p:cNvPr>
          <p:cNvSpPr/>
          <p:nvPr/>
        </p:nvSpPr>
        <p:spPr>
          <a:xfrm>
            <a:off x="15517955" y="1240286"/>
            <a:ext cx="2076261" cy="2266042"/>
          </a:xfrm>
          <a:custGeom>
            <a:avLst/>
            <a:gdLst/>
            <a:ahLst/>
            <a:cxnLst/>
            <a:rect l="l" t="t" r="r" b="b"/>
            <a:pathLst>
              <a:path w="2076261" h="2266042">
                <a:moveTo>
                  <a:pt x="0" y="0"/>
                </a:moveTo>
                <a:lnTo>
                  <a:pt x="2076261" y="0"/>
                </a:lnTo>
                <a:lnTo>
                  <a:pt x="2076261" y="2266042"/>
                </a:lnTo>
                <a:lnTo>
                  <a:pt x="0" y="226604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D5732BDB-2536-6219-29EE-04BE404928C1}"/>
              </a:ext>
            </a:extLst>
          </p:cNvPr>
          <p:cNvSpPr txBox="1"/>
          <p:nvPr/>
        </p:nvSpPr>
        <p:spPr>
          <a:xfrm>
            <a:off x="4615087" y="1104579"/>
            <a:ext cx="11539314" cy="91563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Hora de dormir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Uso de celular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Respeto en casa</a:t>
            </a: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5069"/>
              </a:lnSpc>
            </a:pPr>
            <a:r>
              <a:rPr lang="es-CL" sz="4400" dirty="0">
                <a:solidFill>
                  <a:srgbClr val="002060"/>
                </a:solidFill>
                <a:latin typeface="Bobby Jones Bold"/>
              </a:rPr>
              <a:t>Rol de la familia</a:t>
            </a:r>
          </a:p>
          <a:p>
            <a:pPr algn="ctr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La familia es la primera escuela</a:t>
            </a:r>
          </a:p>
          <a:p>
            <a:pPr algn="just">
              <a:lnSpc>
                <a:spcPts val="5069"/>
              </a:lnSpc>
            </a:pPr>
            <a:r>
              <a:rPr lang="es-ES" sz="4400" dirty="0">
                <a:solidFill>
                  <a:srgbClr val="002060"/>
                </a:solidFill>
                <a:latin typeface="Century Gothic" panose="020B0502020202020204" pitchFamily="34" charset="0"/>
              </a:rPr>
              <a:t>La escuela apoya</a:t>
            </a: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just">
              <a:lnSpc>
                <a:spcPts val="5069"/>
              </a:lnSpc>
            </a:pPr>
            <a:endParaRPr lang="es-ES" sz="4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3C06347-3F7A-4910-BDBB-FD333A1359DB}"/>
              </a:ext>
            </a:extLst>
          </p:cNvPr>
          <p:cNvSpPr/>
          <p:nvPr/>
        </p:nvSpPr>
        <p:spPr>
          <a:xfrm rot="-5400000">
            <a:off x="5642604" y="7549415"/>
            <a:ext cx="2110012" cy="4892781"/>
          </a:xfrm>
          <a:custGeom>
            <a:avLst/>
            <a:gdLst/>
            <a:ahLst/>
            <a:cxnLst/>
            <a:rect l="l" t="t" r="r" b="b"/>
            <a:pathLst>
              <a:path w="2110012" h="4892781">
                <a:moveTo>
                  <a:pt x="0" y="0"/>
                </a:moveTo>
                <a:lnTo>
                  <a:pt x="2110011" y="0"/>
                </a:lnTo>
                <a:lnTo>
                  <a:pt x="2110011" y="4892781"/>
                </a:lnTo>
                <a:lnTo>
                  <a:pt x="0" y="48927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29145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6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63505" y="5785395"/>
            <a:ext cx="5203433" cy="5580089"/>
          </a:xfrm>
          <a:custGeom>
            <a:avLst/>
            <a:gdLst/>
            <a:ahLst/>
            <a:cxnLst/>
            <a:rect l="l" t="t" r="r" b="b"/>
            <a:pathLst>
              <a:path w="5203433" h="5580089">
                <a:moveTo>
                  <a:pt x="0" y="0"/>
                </a:moveTo>
                <a:lnTo>
                  <a:pt x="5203433" y="0"/>
                </a:lnTo>
                <a:lnTo>
                  <a:pt x="5203433" y="5580089"/>
                </a:lnTo>
                <a:lnTo>
                  <a:pt x="0" y="55800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4578982" y="1028700"/>
            <a:ext cx="2680318" cy="2925313"/>
          </a:xfrm>
          <a:custGeom>
            <a:avLst/>
            <a:gdLst/>
            <a:ahLst/>
            <a:cxnLst/>
            <a:rect l="l" t="t" r="r" b="b"/>
            <a:pathLst>
              <a:path w="2680318" h="2925313">
                <a:moveTo>
                  <a:pt x="0" y="0"/>
                </a:moveTo>
                <a:lnTo>
                  <a:pt x="2680318" y="0"/>
                </a:lnTo>
                <a:lnTo>
                  <a:pt x="2680318" y="2925313"/>
                </a:lnTo>
                <a:lnTo>
                  <a:pt x="0" y="29253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TextBox 4"/>
          <p:cNvSpPr txBox="1"/>
          <p:nvPr/>
        </p:nvSpPr>
        <p:spPr>
          <a:xfrm>
            <a:off x="560457" y="1166365"/>
            <a:ext cx="17035992" cy="6694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65"/>
              </a:lnSpc>
            </a:pPr>
            <a:r>
              <a:rPr lang="en-US" sz="4804" dirty="0" err="1">
                <a:solidFill>
                  <a:srgbClr val="002060"/>
                </a:solidFill>
                <a:latin typeface="Bobby Jones Bold"/>
              </a:rPr>
              <a:t>importante</a:t>
            </a:r>
            <a:endParaRPr lang="en-US" sz="4804" dirty="0">
              <a:solidFill>
                <a:srgbClr val="002060"/>
              </a:solidFill>
              <a:latin typeface="Bobby Jones Bold"/>
            </a:endParaRPr>
          </a:p>
          <a:p>
            <a:pPr algn="just">
              <a:lnSpc>
                <a:spcPts val="5765"/>
              </a:lnSpc>
            </a:pPr>
            <a:endParaRPr lang="en-US" sz="4804" dirty="0">
              <a:solidFill>
                <a:srgbClr val="191919"/>
              </a:solidFill>
              <a:latin typeface="Bobby Jones Bold"/>
            </a:endParaRPr>
          </a:p>
          <a:p>
            <a:pPr algn="just">
              <a:lnSpc>
                <a:spcPts val="5765"/>
              </a:lnSpc>
            </a:pP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todos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los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hijos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QUIEREN y NECESITAN COMPRENDER LAS NORMAS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de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cada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uno de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los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contextos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en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los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que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viven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(colegio, casa, etc.).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necesitan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saber hasta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dónde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pueden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llegar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, y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qué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pasa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cuando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sobrepasan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esos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límites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.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si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no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pasa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nada, es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decir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,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si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no hay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ninguna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consecuencia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,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seguirán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rebasando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nuestros</a:t>
            </a:r>
            <a:r>
              <a:rPr lang="en-US" sz="54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límites</a:t>
            </a:r>
            <a:endParaRPr lang="en-US" sz="5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566208" y="419010"/>
            <a:ext cx="3341816" cy="2410285"/>
          </a:xfrm>
          <a:custGeom>
            <a:avLst/>
            <a:gdLst/>
            <a:ahLst/>
            <a:cxnLst/>
            <a:rect l="l" t="t" r="r" b="b"/>
            <a:pathLst>
              <a:path w="3341816" h="2410285">
                <a:moveTo>
                  <a:pt x="0" y="0"/>
                </a:moveTo>
                <a:lnTo>
                  <a:pt x="3341815" y="0"/>
                </a:lnTo>
                <a:lnTo>
                  <a:pt x="3341815" y="2410285"/>
                </a:lnTo>
                <a:lnTo>
                  <a:pt x="0" y="24102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004304"/>
            <a:ext cx="7315200" cy="3282696"/>
          </a:xfrm>
          <a:custGeom>
            <a:avLst/>
            <a:gdLst/>
            <a:ahLst/>
            <a:cxnLst/>
            <a:rect l="l" t="t" r="r" b="b"/>
            <a:pathLst>
              <a:path w="7315200" h="3282696">
                <a:moveTo>
                  <a:pt x="0" y="0"/>
                </a:moveTo>
                <a:lnTo>
                  <a:pt x="7315200" y="0"/>
                </a:lnTo>
                <a:lnTo>
                  <a:pt x="7315200" y="3282696"/>
                </a:lnTo>
                <a:lnTo>
                  <a:pt x="0" y="328269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6000718" y="314120"/>
            <a:ext cx="1879949" cy="2057400"/>
          </a:xfrm>
          <a:custGeom>
            <a:avLst/>
            <a:gdLst/>
            <a:ahLst/>
            <a:cxnLst/>
            <a:rect l="l" t="t" r="r" b="b"/>
            <a:pathLst>
              <a:path w="1879949" h="2057400">
                <a:moveTo>
                  <a:pt x="0" y="0"/>
                </a:moveTo>
                <a:lnTo>
                  <a:pt x="1879950" y="0"/>
                </a:lnTo>
                <a:lnTo>
                  <a:pt x="187995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-262244" y="6792570"/>
            <a:ext cx="6342715" cy="4931461"/>
          </a:xfrm>
          <a:custGeom>
            <a:avLst/>
            <a:gdLst/>
            <a:ahLst/>
            <a:cxnLst/>
            <a:rect l="l" t="t" r="r" b="b"/>
            <a:pathLst>
              <a:path w="6342715" h="4931461">
                <a:moveTo>
                  <a:pt x="0" y="0"/>
                </a:moveTo>
                <a:lnTo>
                  <a:pt x="6342714" y="0"/>
                </a:lnTo>
                <a:lnTo>
                  <a:pt x="6342714" y="4931460"/>
                </a:lnTo>
                <a:lnTo>
                  <a:pt x="0" y="49314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>
            <a:off x="517223" y="574371"/>
            <a:ext cx="2573595" cy="2734231"/>
          </a:xfrm>
          <a:custGeom>
            <a:avLst/>
            <a:gdLst/>
            <a:ahLst/>
            <a:cxnLst/>
            <a:rect l="l" t="t" r="r" b="b"/>
            <a:pathLst>
              <a:path w="2573595" h="2734231">
                <a:moveTo>
                  <a:pt x="0" y="0"/>
                </a:moveTo>
                <a:lnTo>
                  <a:pt x="2573595" y="0"/>
                </a:lnTo>
                <a:lnTo>
                  <a:pt x="2573595" y="2734231"/>
                </a:lnTo>
                <a:lnTo>
                  <a:pt x="0" y="27342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>
            <a:off x="0" y="2371520"/>
            <a:ext cx="18441627" cy="6062685"/>
          </a:xfrm>
          <a:custGeom>
            <a:avLst/>
            <a:gdLst/>
            <a:ahLst/>
            <a:cxnLst/>
            <a:rect l="l" t="t" r="r" b="b"/>
            <a:pathLst>
              <a:path w="18441627" h="6062685">
                <a:moveTo>
                  <a:pt x="0" y="0"/>
                </a:moveTo>
                <a:lnTo>
                  <a:pt x="18441627" y="0"/>
                </a:lnTo>
                <a:lnTo>
                  <a:pt x="18441627" y="6062685"/>
                </a:lnTo>
                <a:lnTo>
                  <a:pt x="0" y="60626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TextBox 7"/>
          <p:cNvSpPr txBox="1"/>
          <p:nvPr/>
        </p:nvSpPr>
        <p:spPr>
          <a:xfrm>
            <a:off x="4032350" y="289369"/>
            <a:ext cx="10223301" cy="1554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8"/>
              </a:lnSpc>
            </a:pPr>
            <a:r>
              <a:rPr lang="en-US" sz="10707">
                <a:solidFill>
                  <a:srgbClr val="303A61"/>
                </a:solidFill>
                <a:latin typeface="Bobby Jones Bold"/>
              </a:rPr>
              <a:t>actividad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43583" y="3182347"/>
            <a:ext cx="5708647" cy="707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6"/>
              </a:lnSpc>
            </a:pPr>
            <a:r>
              <a:rPr lang="en-US" sz="4281" dirty="0" err="1">
                <a:solidFill>
                  <a:srgbClr val="002060"/>
                </a:solidFill>
                <a:latin typeface="Arial Black" panose="020B0A04020102020204" pitchFamily="34" charset="0"/>
              </a:rPr>
              <a:t>Pregunta</a:t>
            </a:r>
            <a:r>
              <a:rPr lang="en-US" sz="4281" dirty="0">
                <a:solidFill>
                  <a:srgbClr val="002060"/>
                </a:solidFill>
                <a:latin typeface="Arial Black" panose="020B0A04020102020204" pitchFamily="34" charset="0"/>
              </a:rPr>
              <a:t> 1 </a:t>
            </a:r>
          </a:p>
        </p:txBody>
      </p:sp>
      <p:sp>
        <p:nvSpPr>
          <p:cNvPr id="9" name="Freeform 9"/>
          <p:cNvSpPr/>
          <p:nvPr/>
        </p:nvSpPr>
        <p:spPr>
          <a:xfrm>
            <a:off x="14538852" y="7188196"/>
            <a:ext cx="3341816" cy="2410285"/>
          </a:xfrm>
          <a:custGeom>
            <a:avLst/>
            <a:gdLst/>
            <a:ahLst/>
            <a:cxnLst/>
            <a:rect l="l" t="t" r="r" b="b"/>
            <a:pathLst>
              <a:path w="3341816" h="2410285">
                <a:moveTo>
                  <a:pt x="0" y="0"/>
                </a:moveTo>
                <a:lnTo>
                  <a:pt x="3341816" y="0"/>
                </a:lnTo>
                <a:lnTo>
                  <a:pt x="3341816" y="2410284"/>
                </a:lnTo>
                <a:lnTo>
                  <a:pt x="0" y="24102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0" name="Freeform 10"/>
          <p:cNvSpPr/>
          <p:nvPr/>
        </p:nvSpPr>
        <p:spPr>
          <a:xfrm rot="-6659645">
            <a:off x="12978011" y="7415768"/>
            <a:ext cx="481212" cy="2036876"/>
          </a:xfrm>
          <a:custGeom>
            <a:avLst/>
            <a:gdLst/>
            <a:ahLst/>
            <a:cxnLst/>
            <a:rect l="l" t="t" r="r" b="b"/>
            <a:pathLst>
              <a:path w="481212" h="2036876">
                <a:moveTo>
                  <a:pt x="0" y="0"/>
                </a:moveTo>
                <a:lnTo>
                  <a:pt x="481212" y="0"/>
                </a:lnTo>
                <a:lnTo>
                  <a:pt x="481212" y="2036875"/>
                </a:lnTo>
                <a:lnTo>
                  <a:pt x="0" y="20368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11" name="TextBox 11"/>
          <p:cNvSpPr txBox="1"/>
          <p:nvPr/>
        </p:nvSpPr>
        <p:spPr>
          <a:xfrm>
            <a:off x="6643583" y="5345713"/>
            <a:ext cx="5708647" cy="683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6"/>
              </a:lnSpc>
            </a:pPr>
            <a:r>
              <a:rPr lang="en-US" sz="4281" dirty="0" err="1">
                <a:solidFill>
                  <a:srgbClr val="002060"/>
                </a:solidFill>
                <a:latin typeface="Arial Black" panose="020B0A04020102020204" pitchFamily="34" charset="0"/>
              </a:rPr>
              <a:t>pregunta</a:t>
            </a:r>
            <a:r>
              <a:rPr lang="en-US" sz="4281" dirty="0">
                <a:solidFill>
                  <a:srgbClr val="002060"/>
                </a:solidFill>
                <a:latin typeface="Arial Black" panose="020B0A04020102020204" pitchFamily="34" charset="0"/>
              </a:rPr>
              <a:t> 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34349" y="4285048"/>
            <a:ext cx="16772930" cy="1243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En la 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actualidad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, ¿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cómo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establezco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 las 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normas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 y 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límites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 con mi 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hijo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 e 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hija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34350" y="6608973"/>
            <a:ext cx="15369258" cy="44497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¿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Cuáles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han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sido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 mis 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mayores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dificultades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 para 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colocarlas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?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>
              <a:lnSpc>
                <a:spcPts val="5040"/>
              </a:lnSpc>
            </a:pP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Esta 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semana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 me </a:t>
            </a:r>
            <a:r>
              <a:rPr lang="en-US" sz="3600" dirty="0" err="1">
                <a:solidFill>
                  <a:srgbClr val="002060"/>
                </a:solidFill>
                <a:latin typeface="Arial Black" panose="020B0A04020102020204" pitchFamily="34" charset="0"/>
              </a:rPr>
              <a:t>comprometo</a:t>
            </a:r>
            <a:r>
              <a:rPr lang="en-U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 a:…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>
              <a:lnSpc>
                <a:spcPts val="5040"/>
              </a:lnSpc>
            </a:pPr>
            <a:r>
              <a:rPr lang="es-ES" sz="3600" dirty="0">
                <a:solidFill>
                  <a:srgbClr val="002060"/>
                </a:solidFill>
                <a:latin typeface="Arial Black" panose="020B0A04020102020204" pitchFamily="34" charset="0"/>
              </a:rPr>
              <a:t>Los hijos necesitan padres presentes, firmes y cariñosos.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718949">
            <a:off x="-2097203" y="4119153"/>
            <a:ext cx="11888525" cy="12335694"/>
          </a:xfrm>
          <a:custGeom>
            <a:avLst/>
            <a:gdLst/>
            <a:ahLst/>
            <a:cxnLst/>
            <a:rect l="l" t="t" r="r" b="b"/>
            <a:pathLst>
              <a:path w="11888525" h="12335694">
                <a:moveTo>
                  <a:pt x="0" y="0"/>
                </a:moveTo>
                <a:lnTo>
                  <a:pt x="11888525" y="0"/>
                </a:lnTo>
                <a:lnTo>
                  <a:pt x="11888525" y="12335694"/>
                </a:lnTo>
                <a:lnTo>
                  <a:pt x="0" y="123356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1840562" y="1916860"/>
            <a:ext cx="1071964" cy="1169947"/>
          </a:xfrm>
          <a:custGeom>
            <a:avLst/>
            <a:gdLst/>
            <a:ahLst/>
            <a:cxnLst/>
            <a:rect l="l" t="t" r="r" b="b"/>
            <a:pathLst>
              <a:path w="1071964" h="1169947">
                <a:moveTo>
                  <a:pt x="0" y="0"/>
                </a:moveTo>
                <a:lnTo>
                  <a:pt x="1071963" y="0"/>
                </a:lnTo>
                <a:lnTo>
                  <a:pt x="1071963" y="1169946"/>
                </a:lnTo>
                <a:lnTo>
                  <a:pt x="0" y="11699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 rot="-6659645">
            <a:off x="1003690" y="-893260"/>
            <a:ext cx="803767" cy="3402188"/>
          </a:xfrm>
          <a:custGeom>
            <a:avLst/>
            <a:gdLst/>
            <a:ahLst/>
            <a:cxnLst/>
            <a:rect l="l" t="t" r="r" b="b"/>
            <a:pathLst>
              <a:path w="803767" h="3402188">
                <a:moveTo>
                  <a:pt x="0" y="0"/>
                </a:moveTo>
                <a:lnTo>
                  <a:pt x="803767" y="0"/>
                </a:lnTo>
                <a:lnTo>
                  <a:pt x="803767" y="3402188"/>
                </a:lnTo>
                <a:lnTo>
                  <a:pt x="0" y="34021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 rot="-10800000">
            <a:off x="12840382" y="-341978"/>
            <a:ext cx="5447618" cy="3173237"/>
          </a:xfrm>
          <a:custGeom>
            <a:avLst/>
            <a:gdLst/>
            <a:ahLst/>
            <a:cxnLst/>
            <a:rect l="l" t="t" r="r" b="b"/>
            <a:pathLst>
              <a:path w="5447618" h="3173237">
                <a:moveTo>
                  <a:pt x="0" y="0"/>
                </a:moveTo>
                <a:lnTo>
                  <a:pt x="5447618" y="0"/>
                </a:lnTo>
                <a:lnTo>
                  <a:pt x="5447618" y="3173238"/>
                </a:lnTo>
                <a:lnTo>
                  <a:pt x="0" y="317323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Freeform 6"/>
          <p:cNvSpPr/>
          <p:nvPr/>
        </p:nvSpPr>
        <p:spPr>
          <a:xfrm>
            <a:off x="8588945" y="5338655"/>
            <a:ext cx="1110110" cy="1214895"/>
          </a:xfrm>
          <a:custGeom>
            <a:avLst/>
            <a:gdLst/>
            <a:ahLst/>
            <a:cxnLst/>
            <a:rect l="l" t="t" r="r" b="b"/>
            <a:pathLst>
              <a:path w="1110110" h="1214895">
                <a:moveTo>
                  <a:pt x="0" y="0"/>
                </a:moveTo>
                <a:lnTo>
                  <a:pt x="1110110" y="0"/>
                </a:lnTo>
                <a:lnTo>
                  <a:pt x="1110110" y="1214895"/>
                </a:lnTo>
                <a:lnTo>
                  <a:pt x="0" y="12148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7" name="Freeform 7"/>
          <p:cNvSpPr/>
          <p:nvPr/>
        </p:nvSpPr>
        <p:spPr>
          <a:xfrm>
            <a:off x="5486400" y="3281449"/>
            <a:ext cx="7315200" cy="3724102"/>
          </a:xfrm>
          <a:custGeom>
            <a:avLst/>
            <a:gdLst/>
            <a:ahLst/>
            <a:cxnLst/>
            <a:rect l="l" t="t" r="r" b="b"/>
            <a:pathLst>
              <a:path w="7315200" h="3724102">
                <a:moveTo>
                  <a:pt x="0" y="0"/>
                </a:moveTo>
                <a:lnTo>
                  <a:pt x="7315200" y="0"/>
                </a:lnTo>
                <a:lnTo>
                  <a:pt x="7315200" y="3724102"/>
                </a:lnTo>
                <a:lnTo>
                  <a:pt x="0" y="372410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BF2BF9A-40C8-ED84-7AE0-D293233FD661}"/>
              </a:ext>
            </a:extLst>
          </p:cNvPr>
          <p:cNvSpPr txBox="1"/>
          <p:nvPr/>
        </p:nvSpPr>
        <p:spPr>
          <a:xfrm>
            <a:off x="330201" y="354990"/>
            <a:ext cx="17688858" cy="82484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es-CL" sz="4000" b="1" kern="100" dirty="0">
              <a:solidFill>
                <a:srgbClr val="003399"/>
              </a:solidFill>
              <a:latin typeface="Aptos Black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s-CL" sz="4000" b="1" kern="100" dirty="0">
                <a:solidFill>
                  <a:srgbClr val="003399"/>
                </a:solidFill>
                <a:latin typeface="Aptos Black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INFORMACIONES DE UTP</a:t>
            </a:r>
          </a:p>
          <a:p>
            <a:pPr algn="ctr"/>
            <a:endParaRPr lang="es-CL" sz="6600" b="1" kern="100" dirty="0">
              <a:solidFill>
                <a:srgbClr val="003399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s-ES" sz="4800" kern="100" dirty="0">
                <a:solidFill>
                  <a:srgbClr val="003399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Se encuentran disponibles los calendarios evaluativos en  </a:t>
            </a:r>
          </a:p>
          <a:p>
            <a:r>
              <a:rPr lang="es-ES" sz="4800" kern="100" dirty="0">
                <a:solidFill>
                  <a:srgbClr val="003399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la página web, </a:t>
            </a:r>
            <a:r>
              <a:rPr lang="es-ES" sz="4800" kern="100" dirty="0" err="1">
                <a:solidFill>
                  <a:srgbClr val="003399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edufacil</a:t>
            </a:r>
            <a:r>
              <a:rPr lang="es-ES" sz="4800" kern="100" dirty="0">
                <a:solidFill>
                  <a:srgbClr val="003399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s-ES" sz="4800" kern="100" dirty="0" err="1">
                <a:solidFill>
                  <a:srgbClr val="003399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classroom</a:t>
            </a:r>
            <a:r>
              <a:rPr lang="es-ES" sz="4800" kern="100" dirty="0">
                <a:solidFill>
                  <a:srgbClr val="003399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endParaRPr lang="es-ES" sz="4800" kern="100" dirty="0">
              <a:solidFill>
                <a:srgbClr val="003399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s-ES" sz="4800" kern="100" dirty="0">
                <a:solidFill>
                  <a:srgbClr val="003399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Semana del 13 de abril se inicia la aplicación de las fichas de comprensión lectora y resolución de problemas.</a:t>
            </a:r>
          </a:p>
          <a:p>
            <a:pPr marL="457200" indent="-457200">
              <a:buFontTx/>
              <a:buChar char="-"/>
            </a:pPr>
            <a:endParaRPr lang="es-ES" sz="3200" kern="100" dirty="0">
              <a:solidFill>
                <a:srgbClr val="003399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endParaRPr lang="es-ES" sz="3200" kern="100" dirty="0">
              <a:solidFill>
                <a:srgbClr val="003399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endParaRPr lang="es-ES" sz="3200" kern="100" dirty="0">
              <a:solidFill>
                <a:srgbClr val="003399"/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286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75922" y="403043"/>
            <a:ext cx="17531077" cy="99411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6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                                   </a:t>
            </a:r>
          </a:p>
          <a:p>
            <a:pPr algn="ctr"/>
            <a:r>
              <a:rPr lang="es-ES" sz="6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  TABLA</a:t>
            </a:r>
          </a:p>
          <a:p>
            <a:pPr marL="914378" indent="-914378">
              <a:buFont typeface="Wingdings" panose="05000000000000000000" pitchFamily="2" charset="2"/>
              <a:buChar char="v"/>
            </a:pPr>
            <a:endParaRPr lang="es-ES" sz="5600" b="1" dirty="0">
              <a:solidFill>
                <a:srgbClr val="00FFFF"/>
              </a:solidFill>
              <a:latin typeface="Century Gothic" panose="020B0502020202020204" pitchFamily="34" charset="0"/>
            </a:endParaRPr>
          </a:p>
          <a:p>
            <a:pPr marL="914378" indent="-914378">
              <a:buFont typeface="Wingdings" panose="05000000000000000000" pitchFamily="2" charset="2"/>
              <a:buChar char="v"/>
            </a:pPr>
            <a:r>
              <a:rPr lang="es-ES" sz="56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Oración</a:t>
            </a:r>
          </a:p>
          <a:p>
            <a:pPr marL="914378" indent="-914378">
              <a:buFont typeface="Wingdings" panose="05000000000000000000" pitchFamily="2" charset="2"/>
              <a:buChar char="v"/>
            </a:pPr>
            <a:r>
              <a:rPr lang="es-ES" sz="56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Escuela para padres</a:t>
            </a:r>
          </a:p>
          <a:p>
            <a:pPr marL="914378" indent="-914378">
              <a:buFont typeface="Wingdings" panose="05000000000000000000" pitchFamily="2" charset="2"/>
              <a:buChar char="v"/>
            </a:pPr>
            <a:r>
              <a:rPr lang="es-ES" sz="56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Informativo UTP. </a:t>
            </a:r>
          </a:p>
          <a:p>
            <a:pPr marL="914378" indent="-914378">
              <a:buFont typeface="Wingdings" panose="05000000000000000000" pitchFamily="2" charset="2"/>
              <a:buChar char="v"/>
            </a:pPr>
            <a:r>
              <a:rPr lang="es-ES" sz="56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Fechas importantes</a:t>
            </a:r>
          </a:p>
          <a:p>
            <a:pPr marL="914378" indent="-914378">
              <a:buFont typeface="Wingdings" panose="05000000000000000000" pitchFamily="2" charset="2"/>
              <a:buChar char="v"/>
            </a:pPr>
            <a:r>
              <a:rPr lang="es-ES" sz="56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Información del proceso pedagógico del curso</a:t>
            </a:r>
          </a:p>
          <a:p>
            <a:pPr marL="914378" indent="-914378">
              <a:buFont typeface="Wingdings" panose="05000000000000000000" pitchFamily="2" charset="2"/>
              <a:buChar char="v"/>
            </a:pPr>
            <a:r>
              <a:rPr lang="es-ES" sz="56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Directiva del curso</a:t>
            </a:r>
          </a:p>
          <a:p>
            <a:pPr marL="914378" indent="-914378">
              <a:buFont typeface="Wingdings" panose="05000000000000000000" pitchFamily="2" charset="2"/>
              <a:buChar char="v"/>
            </a:pPr>
            <a:r>
              <a:rPr lang="es-ES" sz="56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Varios</a:t>
            </a:r>
            <a:r>
              <a:rPr lang="es-ES" sz="36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.</a:t>
            </a:r>
          </a:p>
          <a:p>
            <a:pPr marL="914378" indent="-914378">
              <a:buFont typeface="Wingdings" panose="05000000000000000000" pitchFamily="2" charset="2"/>
              <a:buChar char="v"/>
            </a:pPr>
            <a:endParaRPr lang="es-ES" sz="3600" b="1" dirty="0">
              <a:solidFill>
                <a:srgbClr val="000099"/>
              </a:solidFill>
              <a:latin typeface="Century Gothic" panose="020B0502020202020204" pitchFamily="34" charset="0"/>
            </a:endParaRPr>
          </a:p>
          <a:p>
            <a:endParaRPr lang="es-ES" sz="3600" b="1" dirty="0">
              <a:solidFill>
                <a:srgbClr val="00FFF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575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1161" y="348272"/>
            <a:ext cx="17289591" cy="9138628"/>
            <a:chOff x="0" y="-66675"/>
            <a:chExt cx="23052787" cy="14469183"/>
          </a:xfrm>
        </p:grpSpPr>
        <p:sp>
          <p:nvSpPr>
            <p:cNvPr id="3" name="Freeform 3"/>
            <p:cNvSpPr/>
            <p:nvPr/>
          </p:nvSpPr>
          <p:spPr>
            <a:xfrm>
              <a:off x="6350" y="7384"/>
              <a:ext cx="23040087" cy="14387740"/>
            </a:xfrm>
            <a:custGeom>
              <a:avLst/>
              <a:gdLst/>
              <a:ahLst/>
              <a:cxnLst/>
              <a:rect l="l" t="t" r="r" b="b"/>
              <a:pathLst>
                <a:path w="23040087" h="14387740">
                  <a:moveTo>
                    <a:pt x="0" y="0"/>
                  </a:moveTo>
                  <a:lnTo>
                    <a:pt x="23040087" y="0"/>
                  </a:lnTo>
                  <a:lnTo>
                    <a:pt x="23040087" y="14387740"/>
                  </a:lnTo>
                  <a:lnTo>
                    <a:pt x="0" y="14387740"/>
                  </a:lnTo>
                  <a:close/>
                </a:path>
              </a:pathLst>
            </a:custGeom>
            <a:solidFill>
              <a:srgbClr val="E2F0D9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3052787" cy="14402508"/>
            </a:xfrm>
            <a:custGeom>
              <a:avLst/>
              <a:gdLst/>
              <a:ahLst/>
              <a:cxnLst/>
              <a:rect l="l" t="t" r="r" b="b"/>
              <a:pathLst>
                <a:path w="23052787" h="14402508">
                  <a:moveTo>
                    <a:pt x="6350" y="0"/>
                  </a:moveTo>
                  <a:lnTo>
                    <a:pt x="23046437" y="0"/>
                  </a:lnTo>
                  <a:cubicBezTo>
                    <a:pt x="23049993" y="0"/>
                    <a:pt x="23052787" y="3249"/>
                    <a:pt x="23052787" y="7384"/>
                  </a:cubicBezTo>
                  <a:lnTo>
                    <a:pt x="23052787" y="14395124"/>
                  </a:lnTo>
                  <a:cubicBezTo>
                    <a:pt x="23052787" y="14399259"/>
                    <a:pt x="23049993" y="14402508"/>
                    <a:pt x="23046437" y="14402508"/>
                  </a:cubicBezTo>
                  <a:lnTo>
                    <a:pt x="6350" y="14402508"/>
                  </a:lnTo>
                  <a:cubicBezTo>
                    <a:pt x="2794" y="14402508"/>
                    <a:pt x="0" y="14399259"/>
                    <a:pt x="0" y="14395124"/>
                  </a:cubicBezTo>
                  <a:lnTo>
                    <a:pt x="0" y="7384"/>
                  </a:lnTo>
                  <a:cubicBezTo>
                    <a:pt x="0" y="3249"/>
                    <a:pt x="2794" y="0"/>
                    <a:pt x="6350" y="0"/>
                  </a:cubicBezTo>
                  <a:moveTo>
                    <a:pt x="6350" y="14768"/>
                  </a:moveTo>
                  <a:lnTo>
                    <a:pt x="6350" y="7384"/>
                  </a:lnTo>
                  <a:lnTo>
                    <a:pt x="12700" y="7384"/>
                  </a:lnTo>
                  <a:lnTo>
                    <a:pt x="12700" y="14395124"/>
                  </a:lnTo>
                  <a:lnTo>
                    <a:pt x="6350" y="14395124"/>
                  </a:lnTo>
                  <a:lnTo>
                    <a:pt x="6350" y="14387740"/>
                  </a:lnTo>
                  <a:lnTo>
                    <a:pt x="23046437" y="14387740"/>
                  </a:lnTo>
                  <a:lnTo>
                    <a:pt x="23046437" y="14395124"/>
                  </a:lnTo>
                  <a:lnTo>
                    <a:pt x="23040087" y="14395124"/>
                  </a:lnTo>
                  <a:lnTo>
                    <a:pt x="23040087" y="7384"/>
                  </a:lnTo>
                  <a:lnTo>
                    <a:pt x="23046437" y="7384"/>
                  </a:lnTo>
                  <a:lnTo>
                    <a:pt x="23046437" y="14768"/>
                  </a:lnTo>
                  <a:lnTo>
                    <a:pt x="6350" y="14768"/>
                  </a:lnTo>
                  <a:close/>
                </a:path>
              </a:pathLst>
            </a:custGeom>
            <a:solidFill>
              <a:srgbClr val="70AD47"/>
            </a:solidFill>
          </p:spPr>
          <p:txBody>
            <a:bodyPr/>
            <a:lstStyle/>
            <a:p>
              <a:endParaRPr lang="es-C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23052786" cy="12713215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7200"/>
                </a:lnSpc>
              </a:pPr>
              <a:endParaRPr lang="en-US" sz="6000" b="1" dirty="0">
                <a:solidFill>
                  <a:srgbClr val="002060"/>
                </a:solidFill>
                <a:latin typeface="Aptos Black" panose="020B0004020202020204" pitchFamily="34" charset="0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7200"/>
                </a:lnSpc>
              </a:pPr>
              <a:r>
                <a:rPr lang="en-US" sz="6000" b="1" dirty="0">
                  <a:solidFill>
                    <a:srgbClr val="002060"/>
                  </a:solidFill>
                  <a:latin typeface="Aptos Black" panose="020B0004020202020204" pitchFamily="34" charset="0"/>
                  <a:ea typeface="Poppins Bold"/>
                  <a:cs typeface="Poppins Bold"/>
                  <a:sym typeface="Poppins Bold"/>
                </a:rPr>
                <a:t>TEMAS DE CURSO</a:t>
              </a:r>
            </a:p>
            <a:p>
              <a:pPr algn="just">
                <a:lnSpc>
                  <a:spcPts val="5759"/>
                </a:lnSpc>
              </a:pPr>
              <a:endParaRPr lang="en-US" sz="6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marL="868680" lvl="1" indent="-434340" algn="l">
                <a:lnSpc>
                  <a:spcPts val="5759"/>
                </a:lnSpc>
                <a:buFont typeface="Arial"/>
                <a:buChar char="•"/>
              </a:pPr>
              <a:r>
                <a:rPr lang="en-US" sz="4800" b="1" dirty="0" err="1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Proceso</a:t>
              </a:r>
              <a:r>
                <a:rPr lang="en-US" sz="4800" b="1" dirty="0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 </a:t>
              </a:r>
              <a:r>
                <a:rPr lang="en-US" sz="4800" b="1" dirty="0" err="1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pedagógico</a:t>
              </a:r>
              <a:r>
                <a:rPr lang="en-US" sz="4800" b="1" dirty="0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 del </a:t>
              </a:r>
              <a:r>
                <a:rPr lang="en-US" sz="4800" b="1" dirty="0" err="1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curso</a:t>
              </a:r>
              <a:endParaRPr lang="en-US" sz="4800" b="1" dirty="0">
                <a:solidFill>
                  <a:srgbClr val="002060"/>
                </a:solidFill>
                <a:latin typeface="Arial Black" panose="020B0A04020102020204" pitchFamily="34" charset="0"/>
                <a:ea typeface="Canva Sans Bold"/>
                <a:cs typeface="Canva Sans Bold"/>
                <a:sym typeface="Canva Sans Bold"/>
              </a:endParaRPr>
            </a:p>
            <a:p>
              <a:pPr marL="868680" lvl="1" indent="-434340" algn="l">
                <a:lnSpc>
                  <a:spcPts val="5759"/>
                </a:lnSpc>
              </a:pPr>
              <a:endParaRPr lang="en-US" sz="4800" b="1" dirty="0">
                <a:solidFill>
                  <a:srgbClr val="002060"/>
                </a:solidFill>
                <a:latin typeface="Arial Black" panose="020B0A04020102020204" pitchFamily="34" charset="0"/>
                <a:ea typeface="Canva Sans Bold"/>
                <a:cs typeface="Canva Sans Bold"/>
                <a:sym typeface="Canva Sans Bold"/>
              </a:endParaRPr>
            </a:p>
            <a:p>
              <a:pPr marL="868680" lvl="1" indent="-434340" algn="l">
                <a:lnSpc>
                  <a:spcPts val="5759"/>
                </a:lnSpc>
                <a:buFont typeface="Arial"/>
                <a:buChar char="•"/>
              </a:pPr>
              <a:r>
                <a:rPr lang="en-US" sz="4800" b="1" dirty="0" err="1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Fechas</a:t>
              </a:r>
              <a:r>
                <a:rPr lang="en-US" sz="4800" b="1" dirty="0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 </a:t>
              </a:r>
              <a:r>
                <a:rPr lang="en-US" sz="4800" b="1" dirty="0" err="1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importantes</a:t>
              </a:r>
              <a:r>
                <a:rPr lang="en-US" sz="4800" b="1" dirty="0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 </a:t>
              </a:r>
              <a:r>
                <a:rPr lang="en-US" sz="4800" b="1" dirty="0" err="1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Evaluaciones</a:t>
              </a:r>
              <a:r>
                <a:rPr lang="en-US" sz="4800" b="1" dirty="0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 y </a:t>
              </a:r>
              <a:r>
                <a:rPr lang="en-US" sz="4800" b="1" dirty="0" err="1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otras</a:t>
              </a:r>
              <a:r>
                <a:rPr lang="en-US" sz="4800" b="1" dirty="0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 </a:t>
              </a:r>
              <a:r>
                <a:rPr lang="en-US" sz="4800" b="1" dirty="0" err="1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actividades</a:t>
              </a:r>
              <a:r>
                <a:rPr lang="en-US" sz="4800" b="1" dirty="0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 </a:t>
              </a:r>
            </a:p>
            <a:p>
              <a:pPr marL="868680" lvl="1" indent="-434340" algn="l">
                <a:lnSpc>
                  <a:spcPts val="5759"/>
                </a:lnSpc>
                <a:buFont typeface="Arial"/>
                <a:buChar char="•"/>
              </a:pPr>
              <a:endParaRPr lang="en-US" sz="4800" b="1" dirty="0">
                <a:solidFill>
                  <a:srgbClr val="002060"/>
                </a:solidFill>
                <a:latin typeface="Arial Black" panose="020B0A04020102020204" pitchFamily="34" charset="0"/>
                <a:ea typeface="Canva Sans Bold"/>
                <a:cs typeface="Canva Sans Bold"/>
                <a:sym typeface="Canva Sans Bold"/>
              </a:endParaRPr>
            </a:p>
            <a:p>
              <a:pPr marL="868680" lvl="1" indent="-434340">
                <a:lnSpc>
                  <a:spcPts val="5759"/>
                </a:lnSpc>
                <a:buFont typeface="Arial"/>
                <a:buChar char="•"/>
              </a:pPr>
              <a:r>
                <a:rPr lang="en-US" sz="4800" b="1" dirty="0" err="1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Directiva</a:t>
              </a:r>
              <a:r>
                <a:rPr lang="en-US" sz="4800" b="1" dirty="0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 de </a:t>
              </a:r>
              <a:r>
                <a:rPr lang="en-US" sz="4800" b="1" dirty="0" err="1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curso</a:t>
              </a:r>
              <a:r>
                <a:rPr lang="en-US" sz="4800" b="1" dirty="0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 </a:t>
              </a:r>
            </a:p>
            <a:p>
              <a:pPr marL="868680" lvl="1" indent="-434340" algn="l">
                <a:lnSpc>
                  <a:spcPts val="5759"/>
                </a:lnSpc>
                <a:buFont typeface="Arial"/>
                <a:buChar char="•"/>
              </a:pPr>
              <a:endParaRPr lang="en-US" sz="4800" b="1" dirty="0">
                <a:solidFill>
                  <a:srgbClr val="002060"/>
                </a:solidFill>
                <a:latin typeface="Arial Black" panose="020B0A04020102020204" pitchFamily="34" charset="0"/>
                <a:ea typeface="Canva Sans Bold"/>
                <a:cs typeface="Canva Sans Bold"/>
                <a:sym typeface="Canva Sans Bold"/>
              </a:endParaRPr>
            </a:p>
            <a:p>
              <a:pPr marL="868680" lvl="1" indent="-434340" algn="l">
                <a:lnSpc>
                  <a:spcPts val="5759"/>
                </a:lnSpc>
                <a:buFont typeface="Arial"/>
                <a:buChar char="•"/>
              </a:pPr>
              <a:r>
                <a:rPr lang="en-US" sz="4800" b="1" dirty="0" err="1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Varios</a:t>
              </a:r>
              <a:r>
                <a:rPr lang="en-US" sz="4800" b="1" dirty="0">
                  <a:solidFill>
                    <a:srgbClr val="002060"/>
                  </a:solidFill>
                  <a:latin typeface="Arial Black" panose="020B0A04020102020204" pitchFamily="34" charset="0"/>
                  <a:ea typeface="Canva Sans Bold"/>
                  <a:cs typeface="Canva Sans Bold"/>
                  <a:sym typeface="Canva Sans Bold"/>
                </a:rPr>
                <a:t>.</a:t>
              </a:r>
            </a:p>
            <a:p>
              <a:pPr marL="868680" lvl="1" indent="-434340" algn="l">
                <a:lnSpc>
                  <a:spcPts val="5759"/>
                </a:lnSpc>
              </a:pPr>
              <a:endParaRPr lang="en-US" sz="48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endParaRPr>
            </a:p>
            <a:p>
              <a:pPr marL="868680" lvl="1" indent="-434340" algn="l">
                <a:lnSpc>
                  <a:spcPts val="5759"/>
                </a:lnSpc>
              </a:pPr>
              <a:endParaRPr lang="en-US" sz="48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C92FC-8F4D-B0D0-024D-7A5A527EA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144B6E-BD23-9C9F-73EE-5AEEB6F9B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926" y="161363"/>
            <a:ext cx="17775936" cy="992393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133350" algn="l"/>
            <a: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  <a:t>                                           </a:t>
            </a:r>
            <a:b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  <a:t>                                                 Evangelio</a:t>
            </a:r>
            <a:b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2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Lectura del santo evangelio según san Mateo 28, 8-15  </a:t>
            </a:r>
            <a:r>
              <a:rPr lang="es-ES" sz="36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lunes 6 de abril</a:t>
            </a:r>
            <a: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/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Después de escuchar las palabras del ángel, las mujeres se alejaron a toda prisa del sepulcro, y llenas de temor y de gran alegría, corrieron a dar la noticia a los discípulos. Pero de repente Jesús les salió al encuentro y las saludó. Ellas se le acercaron, le abrazaron los pies y lo adoraron. Entonces les dijo Jesús: "No tengan miedo. Vayan a decir a mis hermanos que se dirijan a Galilea. Allá me verán".</a:t>
            </a:r>
            <a:b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Mientras las mujeres iban de camino, algunos soldados de la guardia fueron a la ciudad y dieron parte a los sumos sacerdotes de todo lo ocurrido. Éstos se reunieron con los ancianos, y juntos acordaron dar una fuerte suma de dinero a los soldados, con estas instrucciones: "Digan: 'Durante la noche, estando nosotros dormidos, llegaron sus discípulos y se robaron el cuerpo'. Y si esto llega a oídos del gobernador, nosotros nos arreglaremos con él y les evitaremos cualquier complicación".</a:t>
            </a:r>
            <a:b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Ellos tomaron el dinero y actuaron conforme a las instrucciones recibidas. Esta versión de los soldados se ha ido difundiendo entre los judíos hasta el día de hoy.</a:t>
            </a:r>
            <a: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/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CL" sz="405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Palabra del Señor…      ¡Gloria a ti Señor Jesús!</a:t>
            </a:r>
            <a:br>
              <a:rPr lang="es-CL" sz="4050" b="1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endParaRPr lang="es-CL" sz="4050" dirty="0">
              <a:latin typeface="Century Gothic" panose="020B0502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8252" y="-342900"/>
            <a:ext cx="1958196" cy="25844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9277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C9FDB-3AB6-F861-81C4-409F3DB3D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302D6-E66A-469E-DA12-F0A1E0545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362" y="248769"/>
            <a:ext cx="17787276" cy="978946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271463" algn="l"/>
            <a: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  <a:t>                                                Reflexión</a:t>
            </a:r>
            <a:b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>Hoy el Evangelio nos presenta una escena muy significativa: las mujeres que van al sepulcro viven una mezcla muy humana de emociones… </a:t>
            </a:r>
            <a:r>
              <a:rPr lang="es-ES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miedo y alegría al mismo tiempo</a:t>
            </a: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>. Y en medio de esa confusión, aparece Jesús con un mensaje claro: “No teman… vayan y comuniquen”. Esta Palabra nos invita a reflexionar profundamente como familia y como comunidad educativa.</a:t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/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>Así como las mujeres sintieron miedo y alegría, nuestros niños y niñas también viven emociones intensas todos los días. A veces no saben cómo expresarlas, y ahí es donde nosotros, como adultos, tenemos un rol fundamental. Educar no es solo enseñar contenidos, sino también: </a:t>
            </a:r>
            <a:r>
              <a:rPr lang="es-ES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acompañar emocionalmente, escuchar, contener, orientar con amor</a:t>
            </a: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/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> Nuestros niños y jóvenes necesitan de adultos que los ayuden a entender lo que sienten, no que minimicen sus emociones.</a:t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/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>Jesús dice claramente: </a:t>
            </a:r>
            <a:r>
              <a:rPr lang="es-ES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“No tengan miedo”. </a:t>
            </a: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>Como familia y colegio, tenemos una misión compartida: ser un espacio de confianza, respeto y acogida.</a:t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>Pidamos a Dios que nos regale: sabiduría para educar, paciencia para acompañar y amor para formar personas felices y con valores.</a:t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* Peticiones - Acción de gracias.</a:t>
            </a:r>
            <a:b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* Padre nuestro…</a:t>
            </a:r>
            <a:b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* Dios te salve María…</a:t>
            </a:r>
            <a:b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* Ana maría Martel, sierva de Dios, ruega por nosotros.(3)</a:t>
            </a:r>
            <a:b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Finalizamos nuestra oración: en el nombre del Padre, del Hijo y del Espíritu Santo, amén.</a:t>
            </a:r>
            <a:endParaRPr lang="es-ES" sz="2700" dirty="0">
              <a:solidFill>
                <a:srgbClr val="000099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6892" y="7449671"/>
            <a:ext cx="1955325" cy="21149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116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09B0F-7278-478F-5D68-BAF5A9D95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AC5341-AF40-D1E0-988D-7A003AB11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926" y="161363"/>
            <a:ext cx="17775936" cy="992393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133350" algn="l"/>
            <a: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  <a:t>                                           </a:t>
            </a:r>
            <a:b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  <a:t>                                                Evangelio</a:t>
            </a:r>
            <a:b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Lectura del santo evangelio según san </a:t>
            </a:r>
            <a:r>
              <a:rPr lang="es-ES" sz="3300" dirty="0">
                <a:solidFill>
                  <a:srgbClr val="00206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Juan 20, 11-18  </a:t>
            </a:r>
            <a:r>
              <a:rPr lang="es-ES" sz="36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martes 7 de abril</a:t>
            </a: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día de la resurrección, María se había quedado llorando junto al sepulcro de Jesús. Sin dejar de llorar, se asomó al sepulcro y vio dos ángeles vestidos de blanco, sentados en el lugar donde había estado el cuerpo de Jesús, uno en la cabecera y el otro junto a los pies. Los ángeles le preguntaron: "¿Por qué estás llorando, mujer?" Ella les contestó: "Porque se han llevado a mi Señor y no sé dónde lo habrán puesto".</a:t>
            </a:r>
            <a:b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Dicho esto, miró hacia atrás y vio a Jesús de pie, pero no sabía que era Jesús. Entonces él le dijo: "Mujer, ¿por qué estás llorando? ¿A quién buscas?" Ella, creyendo que era el jardinero, le respondió: "Señor, si tú te lo llevaste, dime dónde lo has puesto". Jesús le dijo: "¡María!" Ella se volvió y exclamó: "¡</a:t>
            </a:r>
            <a:r>
              <a:rPr lang="es-ES" sz="3300" dirty="0" err="1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Rabuní</a:t>
            </a: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!", que en hebreo significa 'maestro'. Jesús le dijo: "Déjame ya, porque todavía no he subido al Padre. Ve a decir a mis hermanos: 'Subo a mi Padre y su Padre, a mi Dios y su Dios' ".</a:t>
            </a:r>
            <a:b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María Magdalena se fue a ver a los discípulos para decirles que había visto al Señor y para darles su mensaje.</a:t>
            </a:r>
            <a:br>
              <a:rPr lang="es-ES" sz="33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CL" sz="405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Palabra del Señor…      ¡Gloria a ti Señor Jesús!</a:t>
            </a:r>
            <a:br>
              <a:rPr lang="es-CL" sz="4050" b="1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endParaRPr lang="es-CL" sz="4050" dirty="0">
              <a:latin typeface="Century Gothic" panose="020B0502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6E2BE0C-6F9D-8660-B2D6-3E57981E1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8252" y="-342900"/>
            <a:ext cx="1958196" cy="25844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9293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2EAC8-1D56-0D78-0EB9-3B50827EC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4591B2-121C-FA7E-9149-BF337B1D5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362" y="190500"/>
            <a:ext cx="17787276" cy="978946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271463" algn="l"/>
            <a: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  <a:t>                                                Reflexión</a:t>
            </a:r>
            <a:b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>En este hermoso pasaje del Evangelio, vemos a María Magdalena profundamente triste, llorando junto al sepulcro. Su corazón está lleno de dolor, de pérdida, de confusión… sentimientos muy humanos, que también nosotros y nuestras familias experimentamos muchas veces. María busca a Jesús, pero al principio no logra reconocerlo. Está tan centrada en su pena, que no se da cuenta de que Él está ahí, vivo, presente, acompañándola. Y entonces ocurre algo profundamente significativo: Jesús no le da un discurso, no le explica todo… solo la llama por su nombre: “¡María!”. Ese momento lo cambia todo.</a:t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>Muchas veces, como padres, madres o educadores, también vivimos momentos de dificultad: preocupaciones por nuestros hijos, cansancio, incertidumbre o tristeza. Y al igual que María, podemos sentir que estamos “buscando” respuestas o consuelo.</a:t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>Hoy, se nos invita a algo muy sencillo pero profundo: Detenernos un momento y escuchar cómo Jesús también nos llama por nuestro nombre. Acompañar a nuestros hijos no solo desde lo académico, sino también desde el amor, la fe y la esperanza. Ser familias que transmiten confianza, incluso en los momentos difíciles.</a:t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>Porque </a:t>
            </a:r>
            <a:r>
              <a:rPr lang="es-ES" sz="3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cuando dejamos entrar a Jesús en nuestra vida</a:t>
            </a: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>…el dolor no desaparece mágicamente, pero se transforma en esperanza.</a:t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  <a:t/>
            </a:r>
            <a:br>
              <a:rPr lang="es-ES" sz="30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* Peticiones - Acción de gracias.</a:t>
            </a:r>
            <a:b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* Padre nuestro…</a:t>
            </a:r>
            <a:b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* Dios te salve María…</a:t>
            </a:r>
            <a:b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* Ana maría Martel, sierva de Dios, ruega por nosotros.(3)</a:t>
            </a:r>
            <a:b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Finalizamos nuestra oración: en el nombre del Padre, del Hijo y del Espíritu Santo, amén.</a:t>
            </a:r>
            <a:endParaRPr lang="es-ES" sz="2700" dirty="0">
              <a:solidFill>
                <a:srgbClr val="000099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82FD055-BDDB-7CD0-FE48-44CFBEA1E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6892" y="7449671"/>
            <a:ext cx="1955325" cy="21149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2474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447C-7129-8C04-D1E9-89FC5A57C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0AA9-429F-0AAB-F0A3-B18C6038B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926" y="161363"/>
            <a:ext cx="17775936" cy="9923931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133350" algn="l"/>
            <a: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  <a:t>                                           </a:t>
            </a:r>
            <a:b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  <a:t>                                                 Evangelio</a:t>
            </a:r>
            <a:b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Lectura del santo evangelio según san Lucas 24, 35-48</a:t>
            </a:r>
            <a:r>
              <a:rPr lang="es-ES" sz="3600" b="1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3600" b="1" dirty="0">
                <a:solidFill>
                  <a:srgbClr val="000099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juev</a:t>
            </a:r>
            <a:r>
              <a:rPr lang="es-ES" sz="36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es 9 de abril</a:t>
            </a:r>
            <a: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Cuando los dos discípulos regresaron de Emaús y llegaron al sitio donde estaban reunidos los apóstoles, les contaron lo que les había pasado en el camino y cómo habían reconocido a Jesús al partir el pan.</a:t>
            </a:r>
            <a:b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Mientras hablaban de esas cosas, se presentó Jesús en medio de ellos y les dijo: </a:t>
            </a:r>
            <a:r>
              <a:rPr lang="es-ES" sz="2900" b="1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"La paz esté con ustedes". </a:t>
            </a:r>
            <a: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Ellos, desconcertados y llenos de temor, creían ver un fantasma. Pero él les dijo: "No teman; soy yo. ¿Por qué se espantan? ¿Por qué surgen dudas en su interior? Miren mis manos y mis pies. Soy yo en persona. Tóquenme y convénzanse: un fantasma no tiene ni carne ni huesos, como ven que tengo yo". Y les mostró las manos y los pies. Pero como ellos no acababan de creer de pura alegría y seguían atónitos, les dijo: "¿Tienen aquí algo de comer?" Le ofrecieron un trozo de pescado asado; él lo tomó y se puso a comer delante de ellos.</a:t>
            </a:r>
            <a:b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Después les dijo: "Lo que ha sucedido es aquello de que les hablaba yo, cuando aún estaba con ustedes: que tenía que cumplirse todo lo que estaba escrito de mí en la ley de Moisés, en los profetas y en los salmos".</a:t>
            </a:r>
            <a:b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Entonces les abrió el entendimiento para que comprendieran las Escrituras y les dijo: "Está escrito que el Mesías tenía que padecer y había de resucitar de entre los muertos al tercer día, y que en su nombre se había de predicar a todas las naciones, comenzando por Jerusalén, la necesidad de volverse a Dios para el perdón de los pecados. Ustedes son testigos de esto".</a:t>
            </a:r>
            <a:br>
              <a:rPr lang="es-ES" sz="2900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CL" sz="405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Palabra del Señor…      ¡Gloria a ti Señor Jesús!</a:t>
            </a:r>
            <a:br>
              <a:rPr lang="es-CL" sz="4050" b="1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endParaRPr lang="es-CL" sz="4050" dirty="0">
              <a:latin typeface="Century Gothic" panose="020B0502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763FD1A-1D77-D791-559F-AF80F7D74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8252" y="-342900"/>
            <a:ext cx="1958196" cy="25844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840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761E5-AF9C-B75A-AD21-455B88866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ADF221-1189-7E09-5609-CB52729B8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362" y="248769"/>
            <a:ext cx="17787276" cy="978946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271463" algn="l"/>
            <a: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  <a:t>                                                Reflexión</a:t>
            </a:r>
            <a:br>
              <a:rPr lang="es-ES" sz="465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2800" b="1" dirty="0">
                <a:solidFill>
                  <a:srgbClr val="000099"/>
                </a:solidFill>
                <a:latin typeface="Century Gothic" panose="020B0502020202020204" pitchFamily="34" charset="0"/>
              </a:rPr>
              <a:t/>
            </a:r>
            <a:br>
              <a:rPr lang="es-ES" sz="28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  <a:t>En este pasaje del Evangelio según San Lucas (24, 35-48), los discípulos están reunidos con miedo, confundidos y llenos de dudas. Han escuchado noticias de la resurrección, pero aún no logran comprender ni creer del todo. Y en medio de ese ambiente de incertidumbre… Jesús se presenta y les dice algo simple pero poderoso: </a:t>
            </a:r>
            <a:r>
              <a:rPr lang="es-ES" sz="28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“La paz esté con ustedes”</a:t>
            </a:r>
            <a:br>
              <a:rPr lang="es-ES" sz="28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  <a:t/>
            </a:r>
            <a:b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  <a:t>Al igual que los discípulos, muchas veces nosotros también vivimos con temores: preocupaciones por nuestros hijos, por su futuro, por el mundo que los rodea. </a:t>
            </a:r>
            <a:b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  <a:t>Jesús no solo tranquiliza a los discípulos, también les da una misión: “Ustedes son testigos de esto”. Hoy, esa misión también es para nosotros: </a:t>
            </a:r>
            <a:b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  <a:t>- Ser testigos de paz en nuestros hogares </a:t>
            </a:r>
            <a:b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  <a:t>- Enseñar a nuestros hijos a enfrentar la vida con esperanza.</a:t>
            </a:r>
            <a:b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  <a:t> - Acompañarlos con amor, paciencia y fe.</a:t>
            </a:r>
            <a:b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  <a:t/>
            </a:r>
            <a:b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  <a:t>Pidamos a Dios que, así como a los discípulos, nos abra el entendimiento y el corazón, para vivir con más fe, más confianza y más amor en nuestras familias.</a:t>
            </a:r>
            <a:b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  <a:t/>
            </a:r>
            <a:br>
              <a:rPr lang="es-ES" sz="2800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* Peticiones - Acción de gracias.</a:t>
            </a:r>
            <a:b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* Padre nuestro…</a:t>
            </a:r>
            <a:b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* Dios te salve María…</a:t>
            </a:r>
            <a:b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* Ana maría Martel, sierva de Dios, ruega por nosotros.(3)</a:t>
            </a:r>
            <a:b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</a:br>
            <a:r>
              <a:rPr lang="es-MX" sz="3000" b="1" dirty="0">
                <a:solidFill>
                  <a:srgbClr val="000099"/>
                </a:solidFill>
                <a:latin typeface="Century Gothic" panose="020B0502020202020204" pitchFamily="34" charset="0"/>
              </a:rPr>
              <a:t>Finalizamos nuestra oración: en el nombre del Padre, del Hijo y del Espíritu Santo, amén.</a:t>
            </a:r>
            <a:endParaRPr lang="es-ES" sz="2700" dirty="0">
              <a:solidFill>
                <a:srgbClr val="000099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34A9806-B217-C69C-0D4A-4959F2C93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3400" y="7200900"/>
            <a:ext cx="1955325" cy="21149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0287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8472" y="-654478"/>
            <a:ext cx="2745692" cy="3691687"/>
          </a:xfrm>
          <a:custGeom>
            <a:avLst/>
            <a:gdLst/>
            <a:ahLst/>
            <a:cxnLst/>
            <a:rect l="l" t="t" r="r" b="b"/>
            <a:pathLst>
              <a:path w="2745692" h="3691687">
                <a:moveTo>
                  <a:pt x="0" y="0"/>
                </a:moveTo>
                <a:lnTo>
                  <a:pt x="2745692" y="0"/>
                </a:lnTo>
                <a:lnTo>
                  <a:pt x="2745692" y="3691687"/>
                </a:lnTo>
                <a:lnTo>
                  <a:pt x="0" y="36916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3" name="Freeform 3"/>
          <p:cNvSpPr/>
          <p:nvPr/>
        </p:nvSpPr>
        <p:spPr>
          <a:xfrm>
            <a:off x="13803565" y="6675602"/>
            <a:ext cx="4077842" cy="3264274"/>
          </a:xfrm>
          <a:custGeom>
            <a:avLst/>
            <a:gdLst/>
            <a:ahLst/>
            <a:cxnLst/>
            <a:rect l="l" t="t" r="r" b="b"/>
            <a:pathLst>
              <a:path w="5111553" h="4114800">
                <a:moveTo>
                  <a:pt x="0" y="0"/>
                </a:moveTo>
                <a:lnTo>
                  <a:pt x="5111553" y="0"/>
                </a:lnTo>
                <a:lnTo>
                  <a:pt x="51115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4" name="Freeform 4"/>
          <p:cNvSpPr/>
          <p:nvPr/>
        </p:nvSpPr>
        <p:spPr>
          <a:xfrm>
            <a:off x="185489" y="7647736"/>
            <a:ext cx="3341816" cy="2410285"/>
          </a:xfrm>
          <a:custGeom>
            <a:avLst/>
            <a:gdLst/>
            <a:ahLst/>
            <a:cxnLst/>
            <a:rect l="l" t="t" r="r" b="b"/>
            <a:pathLst>
              <a:path w="3341816" h="2410285">
                <a:moveTo>
                  <a:pt x="0" y="0"/>
                </a:moveTo>
                <a:lnTo>
                  <a:pt x="3341815" y="0"/>
                </a:lnTo>
                <a:lnTo>
                  <a:pt x="3341815" y="2410285"/>
                </a:lnTo>
                <a:lnTo>
                  <a:pt x="0" y="24102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5" name="Freeform 5"/>
          <p:cNvSpPr/>
          <p:nvPr/>
        </p:nvSpPr>
        <p:spPr>
          <a:xfrm rot="-2215715">
            <a:off x="13078150" y="-4098416"/>
            <a:ext cx="9606513" cy="8886025"/>
          </a:xfrm>
          <a:custGeom>
            <a:avLst/>
            <a:gdLst/>
            <a:ahLst/>
            <a:cxnLst/>
            <a:rect l="l" t="t" r="r" b="b"/>
            <a:pathLst>
              <a:path w="9606513" h="8886025">
                <a:moveTo>
                  <a:pt x="0" y="0"/>
                </a:moveTo>
                <a:lnTo>
                  <a:pt x="9606514" y="0"/>
                </a:lnTo>
                <a:lnTo>
                  <a:pt x="9606514" y="8886024"/>
                </a:lnTo>
                <a:lnTo>
                  <a:pt x="0" y="88860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6" name="TextBox 6"/>
          <p:cNvSpPr txBox="1"/>
          <p:nvPr/>
        </p:nvSpPr>
        <p:spPr>
          <a:xfrm>
            <a:off x="824662" y="3991995"/>
            <a:ext cx="15834622" cy="3420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828"/>
              </a:lnSpc>
            </a:pPr>
            <a:r>
              <a:rPr lang="en-US" sz="11000" dirty="0">
                <a:solidFill>
                  <a:srgbClr val="0033CC"/>
                </a:solidFill>
                <a:latin typeface="Bobby Jones"/>
              </a:rPr>
              <a:t>NORMAS, LÍMITES y vinculo afectivo EN LA CRIANZA</a:t>
            </a:r>
          </a:p>
        </p:txBody>
      </p:sp>
      <p:sp>
        <p:nvSpPr>
          <p:cNvPr id="7" name="Freeform 7"/>
          <p:cNvSpPr/>
          <p:nvPr/>
        </p:nvSpPr>
        <p:spPr>
          <a:xfrm>
            <a:off x="11448676" y="1371646"/>
            <a:ext cx="2439962" cy="2662987"/>
          </a:xfrm>
          <a:custGeom>
            <a:avLst/>
            <a:gdLst/>
            <a:ahLst/>
            <a:cxnLst/>
            <a:rect l="l" t="t" r="r" b="b"/>
            <a:pathLst>
              <a:path w="2439962" h="2662987">
                <a:moveTo>
                  <a:pt x="0" y="0"/>
                </a:moveTo>
                <a:lnTo>
                  <a:pt x="2439962" y="0"/>
                </a:lnTo>
                <a:lnTo>
                  <a:pt x="2439962" y="2662988"/>
                </a:lnTo>
                <a:lnTo>
                  <a:pt x="0" y="266298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26000"/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L"/>
          </a:p>
        </p:txBody>
      </p:sp>
      <p:sp>
        <p:nvSpPr>
          <p:cNvPr id="9" name="TextBox 9"/>
          <p:cNvSpPr txBox="1"/>
          <p:nvPr/>
        </p:nvSpPr>
        <p:spPr>
          <a:xfrm>
            <a:off x="6610696" y="1029459"/>
            <a:ext cx="5665695" cy="699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0"/>
              </a:lnSpc>
            </a:pPr>
            <a:r>
              <a:rPr lang="en-US" sz="4500" spc="130" dirty="0">
                <a:solidFill>
                  <a:srgbClr val="0066CC"/>
                </a:solidFill>
                <a:latin typeface="Bobby Jones Bold"/>
              </a:rPr>
              <a:t>ESCUELA PARA PADRES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86034" y="8539468"/>
            <a:ext cx="9906000" cy="1340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99"/>
              </a:lnSpc>
            </a:pPr>
            <a:r>
              <a:rPr lang="en-US" sz="5400" b="1" dirty="0" err="1">
                <a:solidFill>
                  <a:srgbClr val="C25785"/>
                </a:solidFill>
                <a:latin typeface="Glacial Indifference"/>
              </a:rPr>
              <a:t>Orientación</a:t>
            </a:r>
            <a:r>
              <a:rPr lang="en-US" sz="5400" b="1" dirty="0">
                <a:solidFill>
                  <a:srgbClr val="C25785"/>
                </a:solidFill>
                <a:latin typeface="Glacial Indifference"/>
              </a:rPr>
              <a:t> </a:t>
            </a:r>
            <a:r>
              <a:rPr lang="en-US" sz="5400" b="1" dirty="0" err="1">
                <a:solidFill>
                  <a:srgbClr val="C25785"/>
                </a:solidFill>
                <a:latin typeface="Glacial Indifference"/>
              </a:rPr>
              <a:t>Educacional</a:t>
            </a:r>
            <a:endParaRPr lang="en-US" sz="5400" b="1" dirty="0">
              <a:solidFill>
                <a:srgbClr val="C25785"/>
              </a:solidFill>
              <a:latin typeface="Glacial Indifference"/>
            </a:endParaRPr>
          </a:p>
          <a:p>
            <a:pPr algn="ctr">
              <a:lnSpc>
                <a:spcPts val="5199"/>
              </a:lnSpc>
            </a:pPr>
            <a:r>
              <a:rPr lang="en-US" sz="5400" b="1" dirty="0">
                <a:solidFill>
                  <a:srgbClr val="C25785"/>
                </a:solidFill>
                <a:latin typeface="Glacial Indifference"/>
              </a:rPr>
              <a:t> ABRIL 2026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124936" y="384276"/>
            <a:ext cx="2333612" cy="22863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513</Words>
  <Application>Microsoft Office PowerPoint</Application>
  <PresentationFormat>Personalizado</PresentationFormat>
  <Paragraphs>121</Paragraphs>
  <Slides>20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34" baseType="lpstr">
      <vt:lpstr>Arial Black</vt:lpstr>
      <vt:lpstr>Arial</vt:lpstr>
      <vt:lpstr>Aptos Black</vt:lpstr>
      <vt:lpstr>Canva Sans Bold</vt:lpstr>
      <vt:lpstr>Aptos</vt:lpstr>
      <vt:lpstr>Poppins</vt:lpstr>
      <vt:lpstr>Bobby Jones</vt:lpstr>
      <vt:lpstr>Century Gothic</vt:lpstr>
      <vt:lpstr>Glacial Indifference</vt:lpstr>
      <vt:lpstr>Poppins Bold</vt:lpstr>
      <vt:lpstr>Bobby Jones Bold</vt:lpstr>
      <vt:lpstr>Wingdings</vt:lpstr>
      <vt:lpstr>Calibri</vt:lpstr>
      <vt:lpstr>Office Theme</vt:lpstr>
      <vt:lpstr>Presentación de PowerPoint</vt:lpstr>
      <vt:lpstr>Presentación de PowerPoint</vt:lpstr>
      <vt:lpstr>                                                                                             Evangelio Lectura del santo evangelio según san Mateo 28, 8-15  lunes 6 de abril  Después de escuchar las palabras del ángel, las mujeres se alejaron a toda prisa del sepulcro, y llenas de temor y de gran alegría, corrieron a dar la noticia a los discípulos. Pero de repente Jesús les salió al encuentro y las saludó. Ellas se le acercaron, le abrazaron los pies y lo adoraron. Entonces les dijo Jesús: "No tengan miedo. Vayan a decir a mis hermanos que se dirijan a Galilea. Allá me verán".  Mientras las mujeres iban de camino, algunos soldados de la guardia fueron a la ciudad y dieron parte a los sumos sacerdotes de todo lo ocurrido. Éstos se reunieron con los ancianos, y juntos acordaron dar una fuerte suma de dinero a los soldados, con estas instrucciones: "Digan: 'Durante la noche, estando nosotros dormidos, llegaron sus discípulos y se robaron el cuerpo'. Y si esto llega a oídos del gobernador, nosotros nos arreglaremos con él y les evitaremos cualquier complicación".  Ellos tomaron el dinero y actuaron conforme a las instrucciones recibidas. Esta versión de los soldados se ha ido difundiendo entre los judíos hasta el día de hoy.  Palabra del Señor…      ¡Gloria a ti Señor Jesús! </vt:lpstr>
      <vt:lpstr>                                                Reflexión Hoy el Evangelio nos presenta una escena muy significativa: las mujeres que van al sepulcro viven una mezcla muy humana de emociones… miedo y alegría al mismo tiempo. Y en medio de esa confusión, aparece Jesús con un mensaje claro: “No teman… vayan y comuniquen”. Esta Palabra nos invita a reflexionar profundamente como familia y como comunidad educativa.  Así como las mujeres sintieron miedo y alegría, nuestros niños y niñas también viven emociones intensas todos los días. A veces no saben cómo expresarlas, y ahí es donde nosotros, como adultos, tenemos un rol fundamental. Educar no es solo enseñar contenidos, sino también: acompañar emocionalmente, escuchar, contener, orientar con amor  Nuestros niños y jóvenes necesitan de adultos que los ayuden a entender lo que sienten, no que minimicen sus emociones.  Jesús dice claramente: “No tengan miedo”. Como familia y colegio, tenemos una misión compartida: ser un espacio de confianza, respeto y acogida. Pidamos a Dios que nos regale: sabiduría para educar, paciencia para acompañar y amor para formar personas felices y con valores. * Peticiones - Acción de gracias. * Padre nuestro… * Dios te salve María… * Ana maría Martel, sierva de Dios, ruega por nosotros.(3) Finalizamos nuestra oración: en el nombre del Padre, del Hijo y del Espíritu Santo, amén.</vt:lpstr>
      <vt:lpstr>                                                                                            Evangelio  Lectura del santo evangelio según san Juan 20, 11-18  martes 7 de abril  El día de la resurrección, María se había quedado llorando junto al sepulcro de Jesús. Sin dejar de llorar, se asomó al sepulcro y vio dos ángeles vestidos de blanco, sentados en el lugar donde había estado el cuerpo de Jesús, uno en la cabecera y el otro junto a los pies. Los ángeles le preguntaron: "¿Por qué estás llorando, mujer?" Ella les contestó: "Porque se han llevado a mi Señor y no sé dónde lo habrán puesto".  Dicho esto, miró hacia atrás y vio a Jesús de pie, pero no sabía que era Jesús. Entonces él le dijo: "Mujer, ¿por qué estás llorando? ¿A quién buscas?" Ella, creyendo que era el jardinero, le respondió: "Señor, si tú te lo llevaste, dime dónde lo has puesto". Jesús le dijo: "¡María!" Ella se volvió y exclamó: "¡Rabuní!", que en hebreo significa 'maestro'. Jesús le dijo: "Déjame ya, porque todavía no he subido al Padre. Ve a decir a mis hermanos: 'Subo a mi Padre y su Padre, a mi Dios y su Dios' ".  María Magdalena se fue a ver a los discípulos para decirles que había visto al Señor y para darles su mensaje.  Palabra del Señor…      ¡Gloria a ti Señor Jesús! </vt:lpstr>
      <vt:lpstr>                                                Reflexión En este hermoso pasaje del Evangelio, vemos a María Magdalena profundamente triste, llorando junto al sepulcro. Su corazón está lleno de dolor, de pérdida, de confusión… sentimientos muy humanos, que también nosotros y nuestras familias experimentamos muchas veces. María busca a Jesús, pero al principio no logra reconocerlo. Está tan centrada en su pena, que no se da cuenta de que Él está ahí, vivo, presente, acompañándola. Y entonces ocurre algo profundamente significativo: Jesús no le da un discurso, no le explica todo… solo la llama por su nombre: “¡María!”. Ese momento lo cambia todo. Muchas veces, como padres, madres o educadores, también vivimos momentos de dificultad: preocupaciones por nuestros hijos, cansancio, incertidumbre o tristeza. Y al igual que María, podemos sentir que estamos “buscando” respuestas o consuelo. Hoy, se nos invita a algo muy sencillo pero profundo: Detenernos un momento y escuchar cómo Jesús también nos llama por nuestro nombre. Acompañar a nuestros hijos no solo desde lo académico, sino también desde el amor, la fe y la esperanza. Ser familias que transmiten confianza, incluso en los momentos difíciles. Porque cuando dejamos entrar a Jesús en nuestra vida…el dolor no desaparece mágicamente, pero se transforma en esperanza.  * Peticiones - Acción de gracias. * Padre nuestro… * Dios te salve María… * Ana maría Martel, sierva de Dios, ruega por nosotros.(3) Finalizamos nuestra oración: en el nombre del Padre, del Hijo y del Espíritu Santo, amén.</vt:lpstr>
      <vt:lpstr>                                                                                             Evangelio  Lectura del santo evangelio según san Lucas 24, 35-48 jueves 9 de abril  Cuando los dos discípulos regresaron de Emaús y llegaron al sitio donde estaban reunidos los apóstoles, les contaron lo que les había pasado en el camino y cómo habían reconocido a Jesús al partir el pan.  Mientras hablaban de esas cosas, se presentó Jesús en medio de ellos y les dijo: "La paz esté con ustedes". Ellos, desconcertados y llenos de temor, creían ver un fantasma. Pero él les dijo: "No teman; soy yo. ¿Por qué se espantan? ¿Por qué surgen dudas en su interior? Miren mis manos y mis pies. Soy yo en persona. Tóquenme y convénzanse: un fantasma no tiene ni carne ni huesos, como ven que tengo yo". Y les mostró las manos y los pies. Pero como ellos no acababan de creer de pura alegría y seguían atónitos, les dijo: "¿Tienen aquí algo de comer?" Le ofrecieron un trozo de pescado asado; él lo tomó y se puso a comer delante de ellos.  Después les dijo: "Lo que ha sucedido es aquello de que les hablaba yo, cuando aún estaba con ustedes: que tenía que cumplirse todo lo que estaba escrito de mí en la ley de Moisés, en los profetas y en los salmos".  Entonces les abrió el entendimiento para que comprendieran las Escrituras y les dijo: "Está escrito que el Mesías tenía que padecer y había de resucitar de entre los muertos al tercer día, y que en su nombre se había de predicar a todas las naciones, comenzando por Jerusalén, la necesidad de volverse a Dios para el perdón de los pecados. Ustedes son testigos de esto".  Palabra del Señor…      ¡Gloria a ti Señor Jesús! </vt:lpstr>
      <vt:lpstr>                                                Reflexión  En este pasaje del Evangelio según San Lucas (24, 35-48), los discípulos están reunidos con miedo, confundidos y llenos de dudas. Han escuchado noticias de la resurrección, pero aún no logran comprender ni creer del todo. Y en medio de ese ambiente de incertidumbre… Jesús se presenta y les dice algo simple pero poderoso: “La paz esté con ustedes”  Al igual que los discípulos, muchas veces nosotros también vivimos con temores: preocupaciones por nuestros hijos, por su futuro, por el mundo que los rodea.  Jesús no solo tranquiliza a los discípulos, también les da una misión: “Ustedes son testigos de esto”. Hoy, esa misión también es para nosotros:  - Ser testigos de paz en nuestros hogares  - Enseñar a nuestros hijos a enfrentar la vida con esperanza.  - Acompañarlos con amor, paciencia y fe.  Pidamos a Dios que, así como a los discípulos, nos abra el entendimiento y el corazón, para vivir con más fe, más confianza y más amor en nuestras familias.  * Peticiones - Acción de gracias. * Padre nuestro… * Dios te salve María… * Ana maría Martel, sierva de Dios, ruega por nosotros.(3) Finalizamos nuestra oración: en el nombre del Padre, del Hijo y del Espíritu Santo, amén.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 Colorful Art Class Kids Education Presentation</dc:title>
  <dc:creator>CNJ</dc:creator>
  <cp:lastModifiedBy>Usuario 1</cp:lastModifiedBy>
  <cp:revision>7</cp:revision>
  <dcterms:created xsi:type="dcterms:W3CDTF">2006-08-16T00:00:00Z</dcterms:created>
  <dcterms:modified xsi:type="dcterms:W3CDTF">2026-07-27T14:27:21Z</dcterms:modified>
  <dc:identifier>DAFzBdOmOiM</dc:identifier>
</cp:coreProperties>
</file>