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23"/>
  </p:notesMasterIdLst>
  <p:sldIdLst>
    <p:sldId id="264" r:id="rId2"/>
    <p:sldId id="265" r:id="rId3"/>
    <p:sldId id="266" r:id="rId4"/>
    <p:sldId id="284" r:id="rId5"/>
    <p:sldId id="297" r:id="rId6"/>
    <p:sldId id="299" r:id="rId7"/>
    <p:sldId id="298" r:id="rId8"/>
    <p:sldId id="300" r:id="rId9"/>
    <p:sldId id="272" r:id="rId10"/>
    <p:sldId id="306" r:id="rId11"/>
    <p:sldId id="304" r:id="rId12"/>
    <p:sldId id="305" r:id="rId13"/>
    <p:sldId id="307" r:id="rId14"/>
    <p:sldId id="308" r:id="rId15"/>
    <p:sldId id="309" r:id="rId16"/>
    <p:sldId id="310" r:id="rId17"/>
    <p:sldId id="311" r:id="rId18"/>
    <p:sldId id="312" r:id="rId19"/>
    <p:sldId id="288" r:id="rId20"/>
    <p:sldId id="318" r:id="rId21"/>
    <p:sldId id="290" r:id="rId22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0E5E0"/>
    <a:srgbClr val="FFEBFF"/>
    <a:srgbClr val="FFCCFF"/>
    <a:srgbClr val="DEE9F2"/>
    <a:srgbClr val="CCFFFF"/>
    <a:srgbClr val="CCECFF"/>
    <a:srgbClr val="990099"/>
    <a:srgbClr val="FF9999"/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44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72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D437C66-0FF9-41AB-B97E-475B8FF82731}" type="datetimeFigureOut">
              <a:rPr lang="es-ES" smtClean="0"/>
              <a:t>27/07/2026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2156F3C-166C-4918-8EBD-7E0F7006BF2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451902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g35f391192_06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6" name="Google Shape;156;g35f391192_06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0560440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g35f391192_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" name="Google Shape;58;g35f391192_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6769969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s-ES"/>
              <a:t>Haga clic para editar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9020EA-4DD5-40DC-86FB-C2DC59B7A110}" type="datetimeFigureOut">
              <a:rPr lang="es-ES" smtClean="0"/>
              <a:t>27/07/2026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23578-75A1-4D53-B7D2-657ED42DAF31}" type="slidenum">
              <a:rPr lang="es-ES" smtClean="0"/>
              <a:t>‹Nº›</a:t>
            </a:fld>
            <a:endParaRPr lang="es-E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136624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9020EA-4DD5-40DC-86FB-C2DC59B7A110}" type="datetimeFigureOut">
              <a:rPr lang="es-ES" smtClean="0"/>
              <a:t>27/07/2026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23578-75A1-4D53-B7D2-657ED42DAF3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396482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9020EA-4DD5-40DC-86FB-C2DC59B7A110}" type="datetimeFigureOut">
              <a:rPr lang="es-ES" smtClean="0"/>
              <a:t>27/07/2026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23578-75A1-4D53-B7D2-657ED42DAF3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0392050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1 column" type="tx">
  <p:cSld name="Title + 1 column"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5"/>
          <p:cNvSpPr txBox="1">
            <a:spLocks noGrp="1"/>
          </p:cNvSpPr>
          <p:nvPr>
            <p:ph type="title"/>
          </p:nvPr>
        </p:nvSpPr>
        <p:spPr>
          <a:xfrm>
            <a:off x="774067" y="274633"/>
            <a:ext cx="8019200" cy="11432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5"/>
          <p:cNvSpPr txBox="1">
            <a:spLocks noGrp="1"/>
          </p:cNvSpPr>
          <p:nvPr>
            <p:ph type="body" idx="1"/>
          </p:nvPr>
        </p:nvSpPr>
        <p:spPr>
          <a:xfrm>
            <a:off x="774067" y="1803400"/>
            <a:ext cx="8019200" cy="42156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609585" lvl="0" indent="-507987">
              <a:spcBef>
                <a:spcPts val="800"/>
              </a:spcBef>
              <a:spcAft>
                <a:spcPts val="0"/>
              </a:spcAft>
              <a:buSzPts val="2400"/>
              <a:buChar char="⬡"/>
              <a:defRPr/>
            </a:lvl1pPr>
            <a:lvl2pPr marL="1219170" lvl="1" indent="-507987">
              <a:spcBef>
                <a:spcPts val="0"/>
              </a:spcBef>
              <a:spcAft>
                <a:spcPts val="0"/>
              </a:spcAft>
              <a:buSzPts val="2400"/>
              <a:buChar char="∙"/>
              <a:defRPr/>
            </a:lvl2pPr>
            <a:lvl3pPr marL="1828754" lvl="2" indent="-507987">
              <a:spcBef>
                <a:spcPts val="0"/>
              </a:spcBef>
              <a:spcAft>
                <a:spcPts val="0"/>
              </a:spcAft>
              <a:buSzPts val="2400"/>
              <a:buChar char="∙"/>
              <a:defRPr/>
            </a:lvl3pPr>
            <a:lvl4pPr marL="2438339" lvl="3" indent="-507987"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4pPr>
            <a:lvl5pPr marL="3047924" lvl="4" indent="-507987">
              <a:spcBef>
                <a:spcPts val="0"/>
              </a:spcBef>
              <a:spcAft>
                <a:spcPts val="0"/>
              </a:spcAft>
              <a:buSzPts val="2400"/>
              <a:buChar char="○"/>
              <a:defRPr/>
            </a:lvl5pPr>
            <a:lvl6pPr marL="3657509" lvl="5" indent="-507987">
              <a:spcBef>
                <a:spcPts val="0"/>
              </a:spcBef>
              <a:spcAft>
                <a:spcPts val="0"/>
              </a:spcAft>
              <a:buSzPts val="2400"/>
              <a:buChar char="■"/>
              <a:defRPr/>
            </a:lvl6pPr>
            <a:lvl7pPr marL="4267093" lvl="6" indent="-507987"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7pPr>
            <a:lvl8pPr marL="4876678" lvl="7" indent="-507987">
              <a:spcBef>
                <a:spcPts val="0"/>
              </a:spcBef>
              <a:spcAft>
                <a:spcPts val="0"/>
              </a:spcAft>
              <a:buSzPts val="2400"/>
              <a:buChar char="○"/>
              <a:defRPr/>
            </a:lvl8pPr>
            <a:lvl9pPr marL="5486263" lvl="8" indent="-507987">
              <a:spcBef>
                <a:spcPts val="0"/>
              </a:spcBef>
              <a:spcAft>
                <a:spcPts val="0"/>
              </a:spcAft>
              <a:buSzPts val="2400"/>
              <a:buChar char="■"/>
              <a:defRPr/>
            </a:lvl9pPr>
          </a:lstStyle>
          <a:p>
            <a:endParaRPr/>
          </a:p>
        </p:txBody>
      </p:sp>
      <p:sp>
        <p:nvSpPr>
          <p:cNvPr id="26" name="Google Shape;26;p5"/>
          <p:cNvSpPr txBox="1">
            <a:spLocks noGrp="1"/>
          </p:cNvSpPr>
          <p:nvPr>
            <p:ph type="sldNum" idx="12"/>
          </p:nvPr>
        </p:nvSpPr>
        <p:spPr>
          <a:xfrm>
            <a:off x="11307445" y="6333135"/>
            <a:ext cx="731600" cy="5248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3076021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11;p2"/>
          <p:cNvSpPr txBox="1">
            <a:spLocks noGrp="1"/>
          </p:cNvSpPr>
          <p:nvPr>
            <p:ph type="ctrTitle"/>
          </p:nvPr>
        </p:nvSpPr>
        <p:spPr>
          <a:xfrm>
            <a:off x="914400" y="2655767"/>
            <a:ext cx="6052000" cy="15464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5000"/>
              <a:buNone/>
              <a:defRPr sz="6667"/>
            </a:lvl1pPr>
            <a:lvl2pPr lvl="1">
              <a:spcBef>
                <a:spcPts val="0"/>
              </a:spcBef>
              <a:spcAft>
                <a:spcPts val="0"/>
              </a:spcAft>
              <a:buSzPts val="5000"/>
              <a:buNone/>
              <a:defRPr sz="6667"/>
            </a:lvl2pPr>
            <a:lvl3pPr lvl="2">
              <a:spcBef>
                <a:spcPts val="0"/>
              </a:spcBef>
              <a:spcAft>
                <a:spcPts val="0"/>
              </a:spcAft>
              <a:buSzPts val="5000"/>
              <a:buNone/>
              <a:defRPr sz="6667"/>
            </a:lvl3pPr>
            <a:lvl4pPr lvl="3">
              <a:spcBef>
                <a:spcPts val="0"/>
              </a:spcBef>
              <a:spcAft>
                <a:spcPts val="0"/>
              </a:spcAft>
              <a:buSzPts val="5000"/>
              <a:buNone/>
              <a:defRPr sz="6667"/>
            </a:lvl4pPr>
            <a:lvl5pPr lvl="4">
              <a:spcBef>
                <a:spcPts val="0"/>
              </a:spcBef>
              <a:spcAft>
                <a:spcPts val="0"/>
              </a:spcAft>
              <a:buSzPts val="5000"/>
              <a:buNone/>
              <a:defRPr sz="6667"/>
            </a:lvl5pPr>
            <a:lvl6pPr lvl="5">
              <a:spcBef>
                <a:spcPts val="0"/>
              </a:spcBef>
              <a:spcAft>
                <a:spcPts val="0"/>
              </a:spcAft>
              <a:buSzPts val="5000"/>
              <a:buNone/>
              <a:defRPr sz="6667"/>
            </a:lvl6pPr>
            <a:lvl7pPr lvl="6">
              <a:spcBef>
                <a:spcPts val="0"/>
              </a:spcBef>
              <a:spcAft>
                <a:spcPts val="0"/>
              </a:spcAft>
              <a:buSzPts val="5000"/>
              <a:buNone/>
              <a:defRPr sz="6667"/>
            </a:lvl7pPr>
            <a:lvl8pPr lvl="7">
              <a:spcBef>
                <a:spcPts val="0"/>
              </a:spcBef>
              <a:spcAft>
                <a:spcPts val="0"/>
              </a:spcAft>
              <a:buSzPts val="5000"/>
              <a:buNone/>
              <a:defRPr sz="6667"/>
            </a:lvl8pPr>
            <a:lvl9pPr lvl="8">
              <a:spcBef>
                <a:spcPts val="0"/>
              </a:spcBef>
              <a:spcAft>
                <a:spcPts val="0"/>
              </a:spcAft>
              <a:buSzPts val="5000"/>
              <a:buNone/>
              <a:defRPr sz="6667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1835645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9020EA-4DD5-40DC-86FB-C2DC59B7A110}" type="datetimeFigureOut">
              <a:rPr lang="es-ES" smtClean="0"/>
              <a:t>27/07/2026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23578-75A1-4D53-B7D2-657ED42DAF3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371099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9020EA-4DD5-40DC-86FB-C2DC59B7A110}" type="datetimeFigureOut">
              <a:rPr lang="es-ES" smtClean="0"/>
              <a:t>27/07/2026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23578-75A1-4D53-B7D2-657ED42DAF31}" type="slidenum">
              <a:rPr lang="es-ES" smtClean="0"/>
              <a:t>‹Nº›</a:t>
            </a:fld>
            <a:endParaRPr lang="es-E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276759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9020EA-4DD5-40DC-86FB-C2DC59B7A110}" type="datetimeFigureOut">
              <a:rPr lang="es-ES" smtClean="0"/>
              <a:t>27/07/2026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23578-75A1-4D53-B7D2-657ED42DAF3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723612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9020EA-4DD5-40DC-86FB-C2DC59B7A110}" type="datetimeFigureOut">
              <a:rPr lang="es-ES" smtClean="0"/>
              <a:t>27/07/2026</a:t>
            </a:fld>
            <a:endParaRPr lang="es-E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23578-75A1-4D53-B7D2-657ED42DAF3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938753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9020EA-4DD5-40DC-86FB-C2DC59B7A110}" type="datetimeFigureOut">
              <a:rPr lang="es-ES" smtClean="0"/>
              <a:t>27/07/2026</a:t>
            </a:fld>
            <a:endParaRPr lang="es-E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23578-75A1-4D53-B7D2-657ED42DAF3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870383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9020EA-4DD5-40DC-86FB-C2DC59B7A110}" type="datetimeFigureOut">
              <a:rPr lang="es-ES" smtClean="0"/>
              <a:t>27/07/2026</a:t>
            </a:fld>
            <a:endParaRPr lang="es-E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s-E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23578-75A1-4D53-B7D2-657ED42DAF3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277964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F79020EA-4DD5-40DC-86FB-C2DC59B7A110}" type="datetimeFigureOut">
              <a:rPr lang="es-ES" smtClean="0"/>
              <a:t>27/07/2026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5BC23578-75A1-4D53-B7D2-657ED42DAF3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692230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9020EA-4DD5-40DC-86FB-C2DC59B7A110}" type="datetimeFigureOut">
              <a:rPr lang="es-ES" smtClean="0"/>
              <a:t>27/07/2026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23578-75A1-4D53-B7D2-657ED42DAF3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786379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F79020EA-4DD5-40DC-86FB-C2DC59B7A110}" type="datetimeFigureOut">
              <a:rPr lang="es-ES" smtClean="0"/>
              <a:t>27/07/2026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5BC23578-75A1-4D53-B7D2-657ED42DAF31}" type="slidenum">
              <a:rPr lang="es-ES" smtClean="0"/>
              <a:t>‹Nº›</a:t>
            </a:fld>
            <a:endParaRPr lang="es-ES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901332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  <p:sldLayoutId id="2147483708" r:id="rId12"/>
    <p:sldLayoutId id="2147483709" r:id="rId13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23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 spcFirstLastPara="1" vert="horz" wrap="square" lIns="0" tIns="0" rIns="0" bIns="0" rtlCol="0" anchor="ctr" anchorCtr="0">
            <a:noAutofit/>
          </a:bodyPr>
          <a:lstStyle/>
          <a:p>
            <a:fld id="{00000000-1234-1234-1234-123412341234}" type="slidenum">
              <a:rPr lang="en"/>
              <a:pPr/>
              <a:t>1</a:t>
            </a:fld>
            <a:endParaRPr dirty="0"/>
          </a:p>
        </p:txBody>
      </p:sp>
      <p:sp>
        <p:nvSpPr>
          <p:cNvPr id="4" name="Título 1"/>
          <p:cNvSpPr txBox="1">
            <a:spLocks/>
          </p:cNvSpPr>
          <p:nvPr/>
        </p:nvSpPr>
        <p:spPr>
          <a:xfrm>
            <a:off x="764570" y="2954424"/>
            <a:ext cx="10811817" cy="1034716"/>
          </a:xfrm>
          <a:prstGeom prst="rect">
            <a:avLst/>
          </a:prstGeom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spcFirstLastPara="1" wrap="square" lIns="0" tIns="0" rIns="0" bIns="0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Lexend Deca"/>
              <a:buNone/>
              <a:defRPr sz="5000" b="1" i="0" u="none" strike="noStrike" cap="none">
                <a:solidFill>
                  <a:schemeClr val="lt1"/>
                </a:solidFill>
                <a:latin typeface="Lexend Deca"/>
                <a:ea typeface="Lexend Deca"/>
                <a:cs typeface="Lexend Deca"/>
                <a:sym typeface="Lexend Deca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Lexend Deca"/>
              <a:buNone/>
              <a:defRPr sz="5000" b="1" i="0" u="none" strike="noStrike" cap="none">
                <a:solidFill>
                  <a:schemeClr val="lt1"/>
                </a:solidFill>
                <a:latin typeface="Lexend Deca"/>
                <a:ea typeface="Lexend Deca"/>
                <a:cs typeface="Lexend Deca"/>
                <a:sym typeface="Lexend Deca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Lexend Deca"/>
              <a:buNone/>
              <a:defRPr sz="5000" b="1" i="0" u="none" strike="noStrike" cap="none">
                <a:solidFill>
                  <a:schemeClr val="lt1"/>
                </a:solidFill>
                <a:latin typeface="Lexend Deca"/>
                <a:ea typeface="Lexend Deca"/>
                <a:cs typeface="Lexend Deca"/>
                <a:sym typeface="Lexend Deca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Lexend Deca"/>
              <a:buNone/>
              <a:defRPr sz="5000" b="1" i="0" u="none" strike="noStrike" cap="none">
                <a:solidFill>
                  <a:schemeClr val="lt1"/>
                </a:solidFill>
                <a:latin typeface="Lexend Deca"/>
                <a:ea typeface="Lexend Deca"/>
                <a:cs typeface="Lexend Deca"/>
                <a:sym typeface="Lexend Deca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Lexend Deca"/>
              <a:buNone/>
              <a:defRPr sz="5000" b="1" i="0" u="none" strike="noStrike" cap="none">
                <a:solidFill>
                  <a:schemeClr val="lt1"/>
                </a:solidFill>
                <a:latin typeface="Lexend Deca"/>
                <a:ea typeface="Lexend Deca"/>
                <a:cs typeface="Lexend Deca"/>
                <a:sym typeface="Lexend Deca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Lexend Deca"/>
              <a:buNone/>
              <a:defRPr sz="5000" b="1" i="0" u="none" strike="noStrike" cap="none">
                <a:solidFill>
                  <a:schemeClr val="lt1"/>
                </a:solidFill>
                <a:latin typeface="Lexend Deca"/>
                <a:ea typeface="Lexend Deca"/>
                <a:cs typeface="Lexend Deca"/>
                <a:sym typeface="Lexend Deca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Lexend Deca"/>
              <a:buNone/>
              <a:defRPr sz="5000" b="1" i="0" u="none" strike="noStrike" cap="none">
                <a:solidFill>
                  <a:schemeClr val="lt1"/>
                </a:solidFill>
                <a:latin typeface="Lexend Deca"/>
                <a:ea typeface="Lexend Deca"/>
                <a:cs typeface="Lexend Deca"/>
                <a:sym typeface="Lexend Deca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Lexend Deca"/>
              <a:buNone/>
              <a:defRPr sz="5000" b="1" i="0" u="none" strike="noStrike" cap="none">
                <a:solidFill>
                  <a:schemeClr val="lt1"/>
                </a:solidFill>
                <a:latin typeface="Lexend Deca"/>
                <a:ea typeface="Lexend Deca"/>
                <a:cs typeface="Lexend Deca"/>
                <a:sym typeface="Lexend Deca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Lexend Deca"/>
              <a:buNone/>
              <a:defRPr sz="5000" b="1" i="0" u="none" strike="noStrike" cap="none">
                <a:solidFill>
                  <a:schemeClr val="lt1"/>
                </a:solidFill>
                <a:latin typeface="Lexend Deca"/>
                <a:ea typeface="Lexend Deca"/>
                <a:cs typeface="Lexend Deca"/>
                <a:sym typeface="Lexend Deca"/>
              </a:defRPr>
            </a:lvl9pPr>
          </a:lstStyle>
          <a:p>
            <a:pPr algn="ctr"/>
            <a:r>
              <a:rPr lang="es-ES" sz="6000" dirty="0">
                <a:solidFill>
                  <a:srgbClr val="002060"/>
                </a:solidFill>
                <a:latin typeface="Century Gothic" pitchFamily="34" charset="0"/>
              </a:rPr>
              <a:t>REUNIÓN DE APODERADOS  </a:t>
            </a:r>
            <a:endParaRPr lang="es-ES" sz="6000" dirty="0">
              <a:solidFill>
                <a:srgbClr val="002060"/>
              </a:solidFill>
            </a:endParaRPr>
          </a:p>
        </p:txBody>
      </p:sp>
      <p:pic>
        <p:nvPicPr>
          <p:cNvPr id="5" name="Picture 2" descr="C:\Users\Isabel\Pictures\Nueva imagen.pn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529" y="724581"/>
            <a:ext cx="1483052" cy="1604049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Rectángulo 5"/>
          <p:cNvSpPr/>
          <p:nvPr/>
        </p:nvSpPr>
        <p:spPr>
          <a:xfrm>
            <a:off x="3257072" y="724581"/>
            <a:ext cx="7243481" cy="6667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3733" b="1" dirty="0">
                <a:solidFill>
                  <a:srgbClr val="002060"/>
                </a:solidFill>
                <a:latin typeface="Century Gothic" pitchFamily="34" charset="0"/>
              </a:rPr>
              <a:t>COLEGIO NIÑO JESÚS – LOTA</a:t>
            </a:r>
            <a:endParaRPr lang="es-ES" sz="3733" dirty="0">
              <a:solidFill>
                <a:srgbClr val="002060"/>
              </a:solidFill>
              <a:latin typeface="Century Gothic" pitchFamily="34" charset="0"/>
            </a:endParaRPr>
          </a:p>
        </p:txBody>
      </p:sp>
      <p:sp>
        <p:nvSpPr>
          <p:cNvPr id="8" name="Subtítulo 2"/>
          <p:cNvSpPr txBox="1">
            <a:spLocks/>
          </p:cNvSpPr>
          <p:nvPr/>
        </p:nvSpPr>
        <p:spPr>
          <a:xfrm>
            <a:off x="6574012" y="5572103"/>
            <a:ext cx="5861491" cy="761032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s-ES" sz="2800" b="1" dirty="0" smtClean="0">
                <a:solidFill>
                  <a:srgbClr val="002060"/>
                </a:solidFill>
                <a:latin typeface="Century Gothic" pitchFamily="34" charset="0"/>
              </a:rPr>
              <a:t>4, 5 y 7  </a:t>
            </a:r>
            <a:r>
              <a:rPr lang="es-ES" sz="2800" b="1" dirty="0">
                <a:solidFill>
                  <a:srgbClr val="002060"/>
                </a:solidFill>
                <a:latin typeface="Century Gothic" pitchFamily="34" charset="0"/>
              </a:rPr>
              <a:t>DE </a:t>
            </a:r>
            <a:r>
              <a:rPr lang="es-ES" sz="2800" b="1" dirty="0" smtClean="0">
                <a:solidFill>
                  <a:srgbClr val="002060"/>
                </a:solidFill>
                <a:latin typeface="Century Gothic" pitchFamily="34" charset="0"/>
              </a:rPr>
              <a:t>MAYO </a:t>
            </a:r>
            <a:r>
              <a:rPr lang="es-ES" sz="2800" b="1" dirty="0">
                <a:solidFill>
                  <a:srgbClr val="002060"/>
                </a:solidFill>
                <a:latin typeface="Century Gothic" pitchFamily="34" charset="0"/>
              </a:rPr>
              <a:t>DE </a:t>
            </a:r>
            <a:r>
              <a:rPr lang="es-ES" sz="2800" b="1" dirty="0" smtClean="0">
                <a:solidFill>
                  <a:srgbClr val="002060"/>
                </a:solidFill>
                <a:latin typeface="Century Gothic" pitchFamily="34" charset="0"/>
              </a:rPr>
              <a:t>2026</a:t>
            </a:r>
            <a:endParaRPr lang="es-ES" sz="2800" dirty="0">
              <a:solidFill>
                <a:srgbClr val="002060"/>
              </a:solidFill>
              <a:latin typeface="Century Gothic" pitchFamily="34" charset="0"/>
            </a:endParaRPr>
          </a:p>
          <a:p>
            <a:endParaRPr lang="es-ES" sz="1867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96934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833985"/>
          </a:xfrm>
        </p:spPr>
        <p:txBody>
          <a:bodyPr>
            <a:normAutofit/>
          </a:bodyPr>
          <a:lstStyle/>
          <a:p>
            <a:r>
              <a:rPr lang="es-ES" b="1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¿Qué es el control parental?</a:t>
            </a:r>
            <a:endParaRPr lang="es-E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215153" y="1963270"/>
            <a:ext cx="6463553" cy="4392705"/>
          </a:xfrm>
          <a:solidFill>
            <a:schemeClr val="accent1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pPr lvl="0"/>
            <a:r>
              <a:rPr lang="es-E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Conjunto </a:t>
            </a:r>
            <a:r>
              <a:rPr lang="es-E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 herramientas y normas que permiten a los padres </a:t>
            </a:r>
            <a:r>
              <a:rPr lang="es-ES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supervisar, limitar y orientar el uso del celular.</a:t>
            </a:r>
          </a:p>
          <a:p>
            <a:pPr lvl="0"/>
            <a:r>
              <a:rPr lang="es-ES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 se trata de vigilar todo el tiempo, sino de </a:t>
            </a:r>
            <a:r>
              <a:rPr lang="es-E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establecer límites claros </a:t>
            </a:r>
            <a:r>
              <a:rPr lang="es-ES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 proteger a los menores.</a:t>
            </a:r>
          </a:p>
          <a:p>
            <a:pPr lvl="0"/>
            <a:r>
              <a:rPr lang="es-ES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Combina </a:t>
            </a:r>
            <a:r>
              <a:rPr lang="es-E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funciones tecnológicas con educación y diálogo familiar</a:t>
            </a:r>
            <a:r>
              <a:rPr lang="es-E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es-ES" dirty="0"/>
          </a:p>
        </p:txBody>
      </p:sp>
      <p:sp>
        <p:nvSpPr>
          <p:cNvPr id="4" name="Rectángulo 3"/>
          <p:cNvSpPr/>
          <p:nvPr/>
        </p:nvSpPr>
        <p:spPr>
          <a:xfrm>
            <a:off x="1529703" y="1284903"/>
            <a:ext cx="450796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Definición y propósito</a:t>
            </a:r>
            <a:endParaRPr lang="es-ES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2" descr="La amenaza que esta en (casi) todas las familias – San Diego Union-Tribune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44"/>
          <a:stretch/>
        </p:blipFill>
        <p:spPr bwMode="auto">
          <a:xfrm>
            <a:off x="6768353" y="2473262"/>
            <a:ext cx="5229786" cy="32521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408663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32503" y="161364"/>
            <a:ext cx="10745098" cy="717177"/>
          </a:xfrm>
        </p:spPr>
        <p:txBody>
          <a:bodyPr>
            <a:normAutofit/>
          </a:bodyPr>
          <a:lstStyle/>
          <a:p>
            <a:r>
              <a:rPr lang="es-ES" sz="4000" dirty="0" smtClean="0">
                <a:solidFill>
                  <a:srgbClr val="002060"/>
                </a:solidFill>
                <a:latin typeface="Arial Rounded MT Bold" panose="020F0704030504030204" pitchFamily="34" charset="0"/>
              </a:rPr>
              <a:t>¿</a:t>
            </a:r>
            <a:r>
              <a:rPr lang="es-ES" sz="4000" dirty="0">
                <a:solidFill>
                  <a:srgbClr val="002060"/>
                </a:solidFill>
                <a:latin typeface="Arial Rounded MT Bold" panose="020F0704030504030204" pitchFamily="34" charset="0"/>
              </a:rPr>
              <a:t>Por qué es </a:t>
            </a:r>
            <a:r>
              <a:rPr lang="es-ES" sz="4000" dirty="0" smtClean="0">
                <a:solidFill>
                  <a:srgbClr val="002060"/>
                </a:solidFill>
                <a:latin typeface="Arial Rounded MT Bold" panose="020F0704030504030204" pitchFamily="34" charset="0"/>
              </a:rPr>
              <a:t>importante </a:t>
            </a:r>
            <a:r>
              <a:rPr lang="es-ES" sz="4000" dirty="0">
                <a:solidFill>
                  <a:srgbClr val="002060"/>
                </a:solidFill>
                <a:latin typeface="Arial Rounded MT Bold" panose="020F0704030504030204" pitchFamily="34" charset="0"/>
              </a:rPr>
              <a:t>el control parental</a:t>
            </a:r>
            <a:r>
              <a:rPr lang="es-ES" sz="4000" dirty="0" smtClean="0">
                <a:solidFill>
                  <a:srgbClr val="002060"/>
                </a:solidFill>
                <a:latin typeface="Arial Rounded MT Bold" panose="020F0704030504030204" pitchFamily="34" charset="0"/>
              </a:rPr>
              <a:t>?</a:t>
            </a:r>
            <a:endParaRPr lang="es-ES" sz="4000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13765" y="1019924"/>
            <a:ext cx="6571129" cy="4098923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lvl="0"/>
            <a:r>
              <a:rPr lang="es-ES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Los celulares son herramientas muy útiles, pero </a:t>
            </a:r>
            <a:r>
              <a:rPr lang="es-E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también presentan riesgos para niños </a:t>
            </a:r>
            <a:r>
              <a:rPr lang="es-ES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 adolescentes.</a:t>
            </a:r>
          </a:p>
          <a:p>
            <a:pPr lvl="0"/>
            <a:r>
              <a:rPr lang="es-ES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 </a:t>
            </a:r>
            <a:r>
              <a:rPr lang="es-E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acceso ilimitado </a:t>
            </a:r>
            <a:r>
              <a:rPr lang="es-E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puede exponerlos a </a:t>
            </a:r>
            <a:r>
              <a:rPr lang="es-E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contenido inapropiado</a:t>
            </a:r>
            <a:r>
              <a:rPr lang="es-E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s-E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peligros en línea</a:t>
            </a:r>
            <a:r>
              <a:rPr lang="es-E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 afectar su desarrollo.</a:t>
            </a:r>
          </a:p>
          <a:p>
            <a:pPr lvl="0"/>
            <a:r>
              <a:rPr lang="es-ES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 objetivo no es prohibir, </a:t>
            </a:r>
            <a:r>
              <a:rPr lang="es-E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sino guiar y acompañar</a:t>
            </a:r>
            <a:r>
              <a:rPr lang="es-ES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para que aprendan a usar la tecnología de manera segura.</a:t>
            </a:r>
            <a:endParaRPr lang="es-E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82859" y="1019924"/>
            <a:ext cx="4846954" cy="3238312"/>
          </a:xfrm>
          <a:prstGeom prst="rect">
            <a:avLst/>
          </a:prstGeom>
        </p:spPr>
      </p:pic>
      <p:sp>
        <p:nvSpPr>
          <p:cNvPr id="5" name="Marcador de contenido 2"/>
          <p:cNvSpPr txBox="1">
            <a:spLocks/>
          </p:cNvSpPr>
          <p:nvPr/>
        </p:nvSpPr>
        <p:spPr>
          <a:xfrm>
            <a:off x="224118" y="5260231"/>
            <a:ext cx="11705695" cy="104195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vert="horz" lIns="0" tIns="45720" rIns="0" bIns="45720" rtlCol="0">
            <a:no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s-ES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 el colegio estamos atentos, pero qué </a:t>
            </a:r>
          </a:p>
          <a:p>
            <a:pPr algn="ctr"/>
            <a:r>
              <a:rPr lang="es-ES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pasa en la casa???</a:t>
            </a:r>
            <a:endParaRPr lang="es-ES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500284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044388" y="222157"/>
            <a:ext cx="10515600" cy="871538"/>
          </a:xfrm>
        </p:spPr>
        <p:txBody>
          <a:bodyPr>
            <a:normAutofit/>
          </a:bodyPr>
          <a:lstStyle/>
          <a:p>
            <a:pPr algn="ctr"/>
            <a:r>
              <a:rPr lang="es-ES" sz="5300" dirty="0" smtClean="0">
                <a:solidFill>
                  <a:srgbClr val="002060"/>
                </a:solidFill>
                <a:latin typeface="Arial Rounded MT Bold" panose="020F0704030504030204" pitchFamily="34" charset="0"/>
              </a:rPr>
              <a:t>Riesgos </a:t>
            </a:r>
            <a:r>
              <a:rPr lang="es-ES" sz="5300" dirty="0">
                <a:solidFill>
                  <a:srgbClr val="002060"/>
                </a:solidFill>
                <a:latin typeface="Arial Rounded MT Bold" panose="020F0704030504030204" pitchFamily="34" charset="0"/>
              </a:rPr>
              <a:t>del uso sin </a:t>
            </a:r>
            <a:r>
              <a:rPr lang="es-ES" sz="5300" dirty="0" smtClean="0">
                <a:solidFill>
                  <a:srgbClr val="002060"/>
                </a:solidFill>
                <a:latin typeface="Arial Rounded MT Bold" panose="020F0704030504030204" pitchFamily="34" charset="0"/>
              </a:rPr>
              <a:t>supervisión</a:t>
            </a:r>
            <a:endParaRPr lang="es-E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252864" y="1093695"/>
            <a:ext cx="7270376" cy="5342964"/>
          </a:xfrm>
          <a:solidFill>
            <a:srgbClr val="FFEBFF"/>
          </a:solidFill>
        </p:spPr>
        <p:txBody>
          <a:bodyPr>
            <a:normAutofit/>
          </a:bodyPr>
          <a:lstStyle/>
          <a:p>
            <a:r>
              <a:rPr lang="es-ES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Principales peligros</a:t>
            </a:r>
          </a:p>
          <a:p>
            <a:pPr lvl="0"/>
            <a:r>
              <a:rPr lang="es-E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Contenido inadecuado:</a:t>
            </a:r>
            <a:r>
              <a:rPr lang="es-ES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Violencia, lenguaje ofensivo, información falsa o contenido para adultos.</a:t>
            </a:r>
          </a:p>
          <a:p>
            <a:pPr lvl="0"/>
            <a:r>
              <a:rPr lang="es-E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Contacto con desconocidos:</a:t>
            </a:r>
            <a:r>
              <a:rPr lang="es-ES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Riesgo de acoso, engaños o situaciones peligrosas.</a:t>
            </a:r>
          </a:p>
          <a:p>
            <a:pPr lvl="0"/>
            <a:r>
              <a:rPr lang="es-E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Adicción y uso excesivo:</a:t>
            </a:r>
            <a:r>
              <a:rPr lang="es-ES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Afecta el rendimiento escolar, el sueño y las relaciones familiares.</a:t>
            </a:r>
          </a:p>
          <a:p>
            <a:pPr lvl="0"/>
            <a:r>
              <a:rPr lang="es-E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Acoso escolar digital:</a:t>
            </a:r>
            <a:r>
              <a:rPr lang="es-ES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Ciberacoso</a:t>
            </a:r>
            <a:r>
              <a:rPr lang="es-ES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humillaciones o exclusión en redes sociales.</a:t>
            </a:r>
          </a:p>
          <a:p>
            <a:pPr lvl="0"/>
            <a:r>
              <a:rPr lang="es-E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Pérdida de privacidad:</a:t>
            </a:r>
            <a:r>
              <a:rPr lang="es-ES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Compartir datos personales sin darse cuenta.</a:t>
            </a:r>
          </a:p>
          <a:p>
            <a:endParaRPr lang="es-ES" dirty="0"/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 rotWithShape="1">
          <a:blip r:embed="rId2"/>
          <a:srcRect l="4853" t="12026" r="18382" b="6928"/>
          <a:stretch/>
        </p:blipFill>
        <p:spPr>
          <a:xfrm>
            <a:off x="7523240" y="1093695"/>
            <a:ext cx="4558812" cy="2707341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 rotWithShape="1">
          <a:blip r:embed="rId3"/>
          <a:srcRect l="6598" r="8333"/>
          <a:stretch/>
        </p:blipFill>
        <p:spPr>
          <a:xfrm>
            <a:off x="7552505" y="3801036"/>
            <a:ext cx="4529547" cy="29950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18518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Herramientas </a:t>
            </a:r>
            <a:r>
              <a:rPr lang="es-ES" dirty="0">
                <a:solidFill>
                  <a:srgbClr val="002060"/>
                </a:solidFill>
                <a:latin typeface="Arial Black" panose="020B0A04020102020204" pitchFamily="34" charset="0"/>
              </a:rPr>
              <a:t>de control parental</a:t>
            </a:r>
            <a:r>
              <a:rPr lang="es-ES" dirty="0"/>
              <a:t/>
            </a:r>
            <a:br>
              <a:rPr lang="es-ES" dirty="0"/>
            </a:br>
            <a:endParaRPr lang="es-E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206188" y="1317812"/>
            <a:ext cx="7333130" cy="5035376"/>
          </a:xfrm>
        </p:spPr>
        <p:txBody>
          <a:bodyPr>
            <a:normAutofit/>
          </a:bodyPr>
          <a:lstStyle/>
          <a:p>
            <a:r>
              <a:rPr lang="es-ES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Tipos </a:t>
            </a:r>
            <a:r>
              <a:rPr lang="es-ES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 herramientas disponibles</a:t>
            </a:r>
          </a:p>
          <a:p>
            <a:pPr lvl="0"/>
            <a:r>
              <a:rPr lang="es-E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Funciones integradas en el sistema:</a:t>
            </a:r>
            <a:endParaRPr lang="es-ES" sz="2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r>
              <a:rPr lang="es-ES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Android: "Bienestar digital y controles </a:t>
            </a:r>
            <a:r>
              <a:rPr lang="es-ES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parentales</a:t>
            </a:r>
            <a:r>
              <a:rPr lang="es-ES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".</a:t>
            </a:r>
          </a:p>
          <a:p>
            <a:pPr lvl="1"/>
            <a:r>
              <a:rPr lang="es-ES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iPhone: "Tiempo de uso".</a:t>
            </a:r>
          </a:p>
          <a:p>
            <a:pPr lvl="0"/>
            <a:r>
              <a:rPr lang="es-E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Aplicaciones especializadas:</a:t>
            </a:r>
            <a:endParaRPr lang="es-ES" sz="2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r>
              <a:rPr lang="es-ES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Permiten bloquear aplicaciones, limitar el tiempo de uso, ver ubicación y filtrar contenido.</a:t>
            </a:r>
          </a:p>
          <a:p>
            <a:pPr lvl="0"/>
            <a:r>
              <a:rPr lang="es-E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Configuración de redes:</a:t>
            </a:r>
            <a:endParaRPr lang="es-ES" sz="2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r>
              <a:rPr lang="es-ES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Controlar el acceso a internet desde el enrutador de la casa.</a:t>
            </a:r>
          </a:p>
          <a:p>
            <a:endParaRPr lang="es-ES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79032" y="1835105"/>
            <a:ext cx="4182218" cy="34567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35842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097280" y="483828"/>
            <a:ext cx="10058400" cy="645726"/>
          </a:xfrm>
        </p:spPr>
        <p:txBody>
          <a:bodyPr>
            <a:normAutofit fontScale="90000"/>
          </a:bodyPr>
          <a:lstStyle/>
          <a:p>
            <a:pPr algn="ctr"/>
            <a:r>
              <a:rPr lang="es-ES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Funciones más útiles</a:t>
            </a:r>
            <a:endParaRPr lang="es-ES" dirty="0"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295835" y="1845734"/>
            <a:ext cx="8579224" cy="4023360"/>
          </a:xfrm>
          <a:solidFill>
            <a:schemeClr val="bg1">
              <a:lumMod val="95000"/>
            </a:schemeClr>
          </a:solidFill>
        </p:spPr>
        <p:txBody>
          <a:bodyPr>
            <a:normAutofit lnSpcReduction="10000"/>
          </a:bodyPr>
          <a:lstStyle/>
          <a:p>
            <a:pPr marL="0" lvl="0" indent="0">
              <a:buNone/>
            </a:pPr>
            <a:r>
              <a:rPr lang="es-E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Limitar </a:t>
            </a:r>
            <a:r>
              <a:rPr lang="es-E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 tiempo de uso:</a:t>
            </a:r>
            <a:r>
              <a:rPr lang="es-ES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Establecer horarios o cantidad de horas diarias.</a:t>
            </a:r>
          </a:p>
          <a:p>
            <a:pPr lvl="0"/>
            <a:r>
              <a:rPr lang="es-E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Bloquear </a:t>
            </a:r>
            <a:r>
              <a:rPr lang="es-E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aplicaciones o sitios web:</a:t>
            </a:r>
            <a:r>
              <a:rPr lang="es-ES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Evitar el acceso a contenido no deseado.</a:t>
            </a:r>
          </a:p>
          <a:p>
            <a:pPr lvl="0"/>
            <a:r>
              <a:rPr lang="es-E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Ver </a:t>
            </a:r>
            <a:r>
              <a:rPr lang="es-E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ubicación:</a:t>
            </a:r>
            <a:r>
              <a:rPr lang="es-ES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Saber dónde está el menor en caso de necesidad.</a:t>
            </a:r>
          </a:p>
          <a:p>
            <a:pPr lvl="0"/>
            <a:r>
              <a:rPr lang="es-E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Monitorear </a:t>
            </a:r>
            <a:r>
              <a:rPr lang="es-E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actividad:</a:t>
            </a:r>
            <a:r>
              <a:rPr lang="es-ES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Conocer qué aplicaciones usa y cuánto tiempo dedica a cada una.</a:t>
            </a:r>
          </a:p>
          <a:p>
            <a:pPr lvl="0"/>
            <a:r>
              <a:rPr lang="es-E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Filtrar </a:t>
            </a:r>
            <a:r>
              <a:rPr lang="es-E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contenido:</a:t>
            </a:r>
            <a:r>
              <a:rPr lang="es-ES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Impedir el acceso a páginas para adultos o peligrosas.</a:t>
            </a:r>
          </a:p>
          <a:p>
            <a:endParaRPr lang="es-ES" dirty="0"/>
          </a:p>
        </p:txBody>
      </p:sp>
      <p:sp>
        <p:nvSpPr>
          <p:cNvPr id="4" name="Rectángulo 3"/>
          <p:cNvSpPr/>
          <p:nvPr/>
        </p:nvSpPr>
        <p:spPr>
          <a:xfrm>
            <a:off x="1097280" y="1356703"/>
            <a:ext cx="686598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¿Qué se puede hacer con el control parental?</a:t>
            </a: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73545" y="2442623"/>
            <a:ext cx="3280573" cy="21565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66567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989704" y="573475"/>
            <a:ext cx="10058400" cy="771232"/>
          </a:xfrm>
        </p:spPr>
        <p:txBody>
          <a:bodyPr>
            <a:normAutofit/>
          </a:bodyPr>
          <a:lstStyle/>
          <a:p>
            <a:r>
              <a:rPr lang="es-ES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Normas </a:t>
            </a:r>
            <a:r>
              <a:rPr lang="es-ES" dirty="0">
                <a:solidFill>
                  <a:srgbClr val="002060"/>
                </a:solidFill>
                <a:latin typeface="Arial Black" panose="020B0A04020102020204" pitchFamily="34" charset="0"/>
              </a:rPr>
              <a:t>y acuerdos </a:t>
            </a:r>
            <a:r>
              <a:rPr lang="es-ES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familiares</a:t>
            </a:r>
            <a:endParaRPr lang="es-ES" dirty="0"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446442" y="1836769"/>
            <a:ext cx="5819887" cy="4023360"/>
          </a:xfrm>
          <a:solidFill>
            <a:srgbClr val="F0E5E0"/>
          </a:solidFill>
        </p:spPr>
        <p:txBody>
          <a:bodyPr>
            <a:normAutofit/>
          </a:bodyPr>
          <a:lstStyle/>
          <a:p>
            <a:pPr lvl="0"/>
            <a:r>
              <a:rPr lang="es-ES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Establecer </a:t>
            </a:r>
            <a:r>
              <a:rPr lang="es-ES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reglas claras desde el principio: horarios de uso, lugares permitidos, qué se puede compartir.</a:t>
            </a:r>
          </a:p>
          <a:p>
            <a:pPr lvl="0"/>
            <a:r>
              <a:rPr lang="es-ES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Conversar sobre los riesgos y por qué existen las normas.</a:t>
            </a:r>
          </a:p>
          <a:p>
            <a:pPr lvl="0"/>
            <a:r>
              <a:rPr lang="es-ES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Acordar consecuencias claras si se rompen los acuerdos.</a:t>
            </a:r>
          </a:p>
          <a:p>
            <a:pPr lvl="0"/>
            <a:r>
              <a:rPr lang="es-ES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 el ejemplo: los padres también deben tener buenos hábitos de uso.</a:t>
            </a:r>
          </a:p>
          <a:p>
            <a:endParaRPr lang="es-ES" sz="2400" dirty="0"/>
          </a:p>
        </p:txBody>
      </p:sp>
      <p:pic>
        <p:nvPicPr>
          <p:cNvPr id="5" name="Picture 2" descr="Vectores de Padres e hijos conversando - Descarga vectores ...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9" t="6401" r="-219" b="7453"/>
          <a:stretch/>
        </p:blipFill>
        <p:spPr bwMode="auto">
          <a:xfrm>
            <a:off x="6429500" y="1692536"/>
            <a:ext cx="4684942" cy="40359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761296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097280" y="286604"/>
            <a:ext cx="10058400" cy="717444"/>
          </a:xfrm>
        </p:spPr>
        <p:txBody>
          <a:bodyPr/>
          <a:lstStyle/>
          <a:p>
            <a:pPr algn="ctr"/>
            <a:r>
              <a:rPr lang="es-ES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Errores </a:t>
            </a:r>
            <a:r>
              <a:rPr lang="es-ES" dirty="0">
                <a:solidFill>
                  <a:srgbClr val="002060"/>
                </a:solidFill>
                <a:latin typeface="Arial Black" panose="020B0A04020102020204" pitchFamily="34" charset="0"/>
              </a:rPr>
              <a:t>a </a:t>
            </a:r>
            <a:r>
              <a:rPr lang="es-ES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evitar</a:t>
            </a:r>
            <a:endParaRPr lang="es-E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692588" y="1779361"/>
            <a:ext cx="6409765" cy="4504897"/>
          </a:xfrm>
        </p:spPr>
        <p:txBody>
          <a:bodyPr>
            <a:normAutofit/>
          </a:bodyPr>
          <a:lstStyle/>
          <a:p>
            <a:r>
              <a:rPr lang="es-ES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❌ </a:t>
            </a:r>
            <a:r>
              <a:rPr lang="es-ES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Quitar el celular sin explicación o como castigo excesivo.</a:t>
            </a:r>
          </a:p>
          <a:p>
            <a:r>
              <a:rPr lang="es-ES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❌ Vigilar en secreto: la confianza es fundamental, mejor hablar abiertamente de la supervisión.</a:t>
            </a:r>
          </a:p>
          <a:p>
            <a:r>
              <a:rPr lang="es-ES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❌ Dejar las normas fijas para siempre: ir adaptándolas según la edad y madurez del menor.</a:t>
            </a:r>
          </a:p>
          <a:p>
            <a:r>
              <a:rPr lang="es-ES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❌ Dependerse solo de la tecnología: las herramientas ayudan, pero el diálogo es el más importante.</a:t>
            </a:r>
          </a:p>
          <a:p>
            <a:endParaRPr lang="es-ES" dirty="0"/>
          </a:p>
        </p:txBody>
      </p:sp>
      <p:sp>
        <p:nvSpPr>
          <p:cNvPr id="4" name="Rectángulo 3"/>
          <p:cNvSpPr/>
          <p:nvPr/>
        </p:nvSpPr>
        <p:spPr>
          <a:xfrm>
            <a:off x="1184410" y="1355863"/>
            <a:ext cx="399500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 que no debemos hacer</a:t>
            </a: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8974" y="1817528"/>
            <a:ext cx="4380440" cy="43721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71069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84094" y="286604"/>
            <a:ext cx="11403106" cy="672620"/>
          </a:xfrm>
        </p:spPr>
        <p:txBody>
          <a:bodyPr>
            <a:normAutofit/>
          </a:bodyPr>
          <a:lstStyle/>
          <a:p>
            <a:r>
              <a:rPr lang="es-ES" sz="3600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Beneficios </a:t>
            </a:r>
            <a:r>
              <a:rPr lang="es-ES" sz="3600" dirty="0">
                <a:solidFill>
                  <a:srgbClr val="002060"/>
                </a:solidFill>
                <a:latin typeface="Arial Black" panose="020B0A04020102020204" pitchFamily="34" charset="0"/>
              </a:rPr>
              <a:t>del control parental bien aplicado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64777" y="1289923"/>
            <a:ext cx="7189694" cy="4023360"/>
          </a:xfrm>
        </p:spPr>
        <p:txBody>
          <a:bodyPr>
            <a:normAutofit lnSpcReduction="10000"/>
          </a:bodyPr>
          <a:lstStyle/>
          <a:p>
            <a:r>
              <a:rPr lang="es-E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Resultados positivos</a:t>
            </a:r>
          </a:p>
          <a:p>
            <a:r>
              <a:rPr lang="es-ES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✅ Protección ante peligros en línea.</a:t>
            </a:r>
          </a:p>
          <a:p>
            <a:r>
              <a:rPr lang="es-ES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✅ Desarrollo de hábitos saludables y responsabilidad.</a:t>
            </a:r>
          </a:p>
          <a:p>
            <a:r>
              <a:rPr lang="es-ES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✅ Mejor comunicación familiar sobre el tema tecnológico.</a:t>
            </a:r>
          </a:p>
          <a:p>
            <a:r>
              <a:rPr lang="es-ES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✅ Menor riesgo de adicción o problemas emocionales.</a:t>
            </a:r>
          </a:p>
          <a:p>
            <a:r>
              <a:rPr lang="es-ES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✅ Preparación para usar la tecnología de forma autónoma en el futuro.</a:t>
            </a:r>
          </a:p>
          <a:p>
            <a:endParaRPr lang="es-ES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21343" y="1892485"/>
            <a:ext cx="4565857" cy="30560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50123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097280" y="286604"/>
            <a:ext cx="10058400" cy="780196"/>
          </a:xfrm>
        </p:spPr>
        <p:txBody>
          <a:bodyPr/>
          <a:lstStyle/>
          <a:p>
            <a:pPr algn="ctr"/>
            <a:r>
              <a:rPr lang="es-ES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Conclusión</a:t>
            </a:r>
            <a:endParaRPr lang="es-E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403412" y="1846995"/>
            <a:ext cx="6687669" cy="4410370"/>
          </a:xfrm>
        </p:spPr>
        <p:txBody>
          <a:bodyPr>
            <a:normAutofit/>
          </a:bodyPr>
          <a:lstStyle/>
          <a:p>
            <a:pPr lvl="0"/>
            <a:r>
              <a:rPr lang="es-ES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 </a:t>
            </a:r>
            <a:r>
              <a:rPr lang="es-E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control parental no es un límite, sino una guía.</a:t>
            </a:r>
          </a:p>
          <a:p>
            <a:pPr lvl="0"/>
            <a:endParaRPr lang="es-ES" sz="13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es-ES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 </a:t>
            </a:r>
            <a:r>
              <a:rPr lang="es-E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tecnología es parte de la vida actual: el objetivo es que los menores aprendan a usarla de manera segura y positiva.</a:t>
            </a:r>
          </a:p>
          <a:p>
            <a:pPr lvl="0"/>
            <a:endParaRPr lang="es-ES" sz="13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es-ES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 </a:t>
            </a:r>
            <a:r>
              <a:rPr lang="es-E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combinación de herramientas y educación es la mejor estrategia.</a:t>
            </a:r>
          </a:p>
          <a:p>
            <a:endParaRPr lang="es-ES" dirty="0"/>
          </a:p>
        </p:txBody>
      </p:sp>
      <p:pic>
        <p:nvPicPr>
          <p:cNvPr id="4" name="Slide Image" descr="An image added to the slide"/>
          <p:cNvPicPr>
            <a:picLocks noChangeAspect="1"/>
          </p:cNvPicPr>
          <p:nvPr/>
        </p:nvPicPr>
        <p:blipFill rotWithShape="1">
          <a:blip r:embed="rId2"/>
          <a:srcRect l="58718" t="9197" r="1069" b="7602"/>
          <a:stretch/>
        </p:blipFill>
        <p:spPr>
          <a:xfrm>
            <a:off x="8994578" y="676702"/>
            <a:ext cx="3089845" cy="4788004"/>
          </a:xfrm>
          <a:prstGeom prst="rect">
            <a:avLst/>
          </a:prstGeom>
          <a:noFill/>
        </p:spPr>
      </p:pic>
      <p:sp>
        <p:nvSpPr>
          <p:cNvPr id="5" name="Rectángulo 4"/>
          <p:cNvSpPr/>
          <p:nvPr/>
        </p:nvSpPr>
        <p:spPr>
          <a:xfrm>
            <a:off x="869577" y="1128726"/>
            <a:ext cx="812500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CL" sz="2800" dirty="0">
                <a:solidFill>
                  <a:srgbClr val="000099"/>
                </a:solidFill>
                <a:latin typeface="Arial Black" panose="020B0A040201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¿Comentarios? </a:t>
            </a:r>
            <a:r>
              <a:rPr lang="es-CL" sz="2800" dirty="0" smtClean="0">
                <a:solidFill>
                  <a:srgbClr val="000099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Reflexiones </a:t>
            </a:r>
            <a:r>
              <a:rPr lang="es-CL" sz="2800" dirty="0">
                <a:solidFill>
                  <a:srgbClr val="000099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como padres</a:t>
            </a:r>
            <a:endParaRPr lang="es-CL" sz="2800" dirty="0">
              <a:solidFill>
                <a:srgbClr val="000099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529808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5FC05B-C379-13B3-CD3F-90C5260493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2836B21-1DD1-AD6B-2EFE-BB8294CC23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278193"/>
            <a:ext cx="10058400" cy="630030"/>
          </a:xfrm>
        </p:spPr>
        <p:txBody>
          <a:bodyPr>
            <a:normAutofit fontScale="90000"/>
          </a:bodyPr>
          <a:lstStyle/>
          <a:p>
            <a:pPr algn="ctr"/>
            <a:r>
              <a:rPr lang="es-ES" dirty="0">
                <a:solidFill>
                  <a:srgbClr val="0070C0"/>
                </a:solidFill>
                <a:latin typeface="Arial Black" panose="020B0A04020102020204" pitchFamily="34" charset="0"/>
              </a:rPr>
              <a:t>Informaciones 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6AA03BF-17A2-A911-138F-FACAAC6D24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2776" y="800646"/>
            <a:ext cx="11706447" cy="5752553"/>
          </a:xfrm>
        </p:spPr>
        <p:txBody>
          <a:bodyPr>
            <a:normAutofit fontScale="77500" lnSpcReduction="20000"/>
          </a:bodyPr>
          <a:lstStyle/>
          <a:p>
            <a:pPr>
              <a:lnSpc>
                <a:spcPct val="110000"/>
              </a:lnSpc>
              <a:spcBef>
                <a:spcPts val="0"/>
              </a:spcBef>
              <a:spcAft>
                <a:spcPts val="0"/>
              </a:spcAft>
            </a:pPr>
            <a:r>
              <a:rPr lang="es-ES" sz="4000" dirty="0" smtClean="0">
                <a:solidFill>
                  <a:schemeClr val="accent2">
                    <a:lumMod val="75000"/>
                  </a:schemeClr>
                </a:solidFill>
                <a:latin typeface="Aptos Black" panose="020B0004020202020204" pitchFamily="34" charset="0"/>
              </a:rPr>
              <a:t>Dirección</a:t>
            </a:r>
          </a:p>
          <a:p>
            <a:pPr fontAlgn="base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es-ES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 lunes 27 de abril, 2026 se reunieron el salón de actos del colegio, los microcentros de padres y apoderados, el CC.EE, Equipo de Gestión y docentes. Esta reunión tuvo como </a:t>
            </a:r>
            <a:r>
              <a:rPr lang="es-ES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objetivo generar un espacio de diálogo, reflexión y encuentro entre los distintos estamentos</a:t>
            </a:r>
            <a:r>
              <a:rPr lang="es-ES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que dan vida a nuestra comunidad.</a:t>
            </a:r>
          </a:p>
          <a:p>
            <a:pPr lvl="0" fontAlgn="base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es-ES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 director, Sr. Óscar </a:t>
            </a:r>
            <a:r>
              <a:rPr lang="es-ES" sz="4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Bórquez</a:t>
            </a:r>
            <a:r>
              <a:rPr lang="es-ES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López, abordó el </a:t>
            </a:r>
            <a:r>
              <a:rPr lang="es-ES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Proyecto Educativo Institucional (PEI) y dio cuenta de la activación de protocolos ante casos recientes</a:t>
            </a:r>
            <a:r>
              <a:rPr lang="es-ES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Su intervención buscó </a:t>
            </a:r>
            <a:r>
              <a:rPr lang="es-ES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entregar tranquilidad y transparencia a los padres y apoderados</a:t>
            </a:r>
            <a:r>
              <a:rPr lang="es-ES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sobre cómo el colegio maneja situaciones críticas</a:t>
            </a:r>
            <a:r>
              <a:rPr lang="es-ES" sz="4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s-ES" sz="4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42695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2"/>
          <p:cNvSpPr/>
          <p:nvPr/>
        </p:nvSpPr>
        <p:spPr>
          <a:xfrm>
            <a:off x="358191" y="1990256"/>
            <a:ext cx="10847692" cy="44828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09585" indent="-609585">
              <a:buFont typeface="Wingdings" panose="05000000000000000000" pitchFamily="2" charset="2"/>
              <a:buChar char="v"/>
            </a:pPr>
            <a:r>
              <a:rPr lang="es-ES" sz="3733" b="1" dirty="0">
                <a:solidFill>
                  <a:srgbClr val="002060"/>
                </a:solidFill>
                <a:latin typeface="Century Gothic" panose="020B0502020202020204" pitchFamily="34" charset="0"/>
              </a:rPr>
              <a:t>Oración</a:t>
            </a:r>
          </a:p>
          <a:p>
            <a:pPr marL="609585" indent="-609585">
              <a:buFont typeface="Wingdings" panose="05000000000000000000" pitchFamily="2" charset="2"/>
              <a:buChar char="v"/>
            </a:pPr>
            <a:r>
              <a:rPr lang="es-ES" sz="3733" b="1" dirty="0">
                <a:solidFill>
                  <a:srgbClr val="002060"/>
                </a:solidFill>
                <a:latin typeface="Century Gothic" panose="020B0502020202020204" pitchFamily="34" charset="0"/>
              </a:rPr>
              <a:t>Escuela para padres</a:t>
            </a:r>
          </a:p>
          <a:p>
            <a:pPr marL="609585" indent="-609585">
              <a:buFont typeface="Wingdings" panose="05000000000000000000" pitchFamily="2" charset="2"/>
              <a:buChar char="v"/>
            </a:pPr>
            <a:r>
              <a:rPr lang="es-ES" sz="3733" b="1" dirty="0">
                <a:solidFill>
                  <a:srgbClr val="002060"/>
                </a:solidFill>
                <a:latin typeface="Century Gothic" panose="020B0502020202020204" pitchFamily="34" charset="0"/>
              </a:rPr>
              <a:t>Informe desde </a:t>
            </a:r>
            <a:r>
              <a:rPr lang="es-ES" sz="3733" b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diferentes estamentos.</a:t>
            </a:r>
          </a:p>
          <a:p>
            <a:pPr marL="609585" indent="-609585">
              <a:buFont typeface="Wingdings" panose="05000000000000000000" pitchFamily="2" charset="2"/>
              <a:buChar char="v"/>
            </a:pPr>
            <a:r>
              <a:rPr lang="es-ES" sz="3733" b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Fechas </a:t>
            </a:r>
            <a:r>
              <a:rPr lang="es-ES" sz="3733" b="1" dirty="0">
                <a:solidFill>
                  <a:srgbClr val="002060"/>
                </a:solidFill>
                <a:latin typeface="Century Gothic" panose="020B0502020202020204" pitchFamily="34" charset="0"/>
              </a:rPr>
              <a:t>importantes</a:t>
            </a:r>
          </a:p>
          <a:p>
            <a:pPr marL="609585" indent="-609585">
              <a:buFont typeface="Wingdings" panose="05000000000000000000" pitchFamily="2" charset="2"/>
              <a:buChar char="v"/>
            </a:pPr>
            <a:r>
              <a:rPr lang="es-ES" sz="3733" b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Informe del </a:t>
            </a:r>
            <a:r>
              <a:rPr lang="es-ES" sz="3733" b="1" dirty="0">
                <a:solidFill>
                  <a:srgbClr val="002060"/>
                </a:solidFill>
                <a:latin typeface="Century Gothic" panose="020B0502020202020204" pitchFamily="34" charset="0"/>
              </a:rPr>
              <a:t>curso</a:t>
            </a:r>
            <a:r>
              <a:rPr lang="es-ES" sz="3733" b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.</a:t>
            </a:r>
          </a:p>
          <a:p>
            <a:pPr marL="609585" indent="-609585">
              <a:buFont typeface="Wingdings" panose="05000000000000000000" pitchFamily="2" charset="2"/>
              <a:buChar char="v"/>
            </a:pPr>
            <a:r>
              <a:rPr lang="es-ES" sz="3733" b="1" dirty="0">
                <a:solidFill>
                  <a:srgbClr val="002060"/>
                </a:solidFill>
                <a:latin typeface="Century Gothic" panose="020B0502020202020204" pitchFamily="34" charset="0"/>
              </a:rPr>
              <a:t>Informe de Directivas</a:t>
            </a:r>
          </a:p>
          <a:p>
            <a:pPr marL="609585" indent="-609585">
              <a:buFont typeface="Wingdings" panose="05000000000000000000" pitchFamily="2" charset="2"/>
              <a:buChar char="v"/>
            </a:pPr>
            <a:r>
              <a:rPr lang="es-ES" sz="3733" b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Varios</a:t>
            </a:r>
            <a:r>
              <a:rPr lang="es-ES" sz="24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.</a:t>
            </a:r>
          </a:p>
          <a:p>
            <a:endParaRPr lang="es-ES" sz="2400" b="1" dirty="0">
              <a:solidFill>
                <a:srgbClr val="00FFFF"/>
              </a:solidFill>
              <a:latin typeface="Century Gothic" panose="020B0502020202020204" pitchFamily="34" charset="0"/>
            </a:endParaRPr>
          </a:p>
        </p:txBody>
      </p:sp>
      <p:sp>
        <p:nvSpPr>
          <p:cNvPr id="17" name="Título 1"/>
          <p:cNvSpPr>
            <a:spLocks noGrp="1"/>
          </p:cNvSpPr>
          <p:nvPr>
            <p:ph type="ctrTitle"/>
          </p:nvPr>
        </p:nvSpPr>
        <p:spPr>
          <a:xfrm>
            <a:off x="1371554" y="696080"/>
            <a:ext cx="2300943" cy="782851"/>
          </a:xfrm>
        </p:spPr>
        <p:txBody>
          <a:bodyPr>
            <a:normAutofit fontScale="90000"/>
          </a:bodyPr>
          <a:lstStyle/>
          <a:p>
            <a:r>
              <a:rPr lang="es-ES" b="1" dirty="0">
                <a:latin typeface="Century Gothic" panose="020B0502020202020204" pitchFamily="34" charset="0"/>
              </a:rPr>
              <a:t>TABLA</a:t>
            </a:r>
          </a:p>
        </p:txBody>
      </p:sp>
    </p:spTree>
    <p:extLst>
      <p:ext uri="{BB962C8B-B14F-4D97-AF65-F5344CB8AC3E}">
        <p14:creationId xmlns:p14="http://schemas.microsoft.com/office/powerpoint/2010/main" val="449910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475129" y="672352"/>
            <a:ext cx="11268636" cy="5405717"/>
          </a:xfrm>
        </p:spPr>
        <p:txBody>
          <a:bodyPr>
            <a:normAutofit fontScale="92500"/>
          </a:bodyPr>
          <a:lstStyle/>
          <a:p>
            <a:pPr lvl="0" fontAlgn="base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es-E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 encargada de Convivencia, Sra. Dina Hidalgo González, destacó que, si bien el colegio tiene un equipo multidisciplinario preventivo</a:t>
            </a:r>
            <a:r>
              <a:rPr lang="es-E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la familia es el primer formador</a:t>
            </a:r>
            <a:r>
              <a:rPr lang="es-E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Se hizo un llamado especial al </a:t>
            </a:r>
            <a:r>
              <a:rPr lang="es-E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buen uso de las redes sociales y al fortalecimiento de los valores desde el hogar </a:t>
            </a:r>
            <a:r>
              <a:rPr lang="es-E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para una sana convivencia.</a:t>
            </a:r>
          </a:p>
          <a:p>
            <a:pPr lvl="0" fontAlgn="base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es-E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Finalmente, la Pilar Salazar Pascal presentó a las </a:t>
            </a:r>
            <a:r>
              <a:rPr lang="es-E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apoderadas de la Pastoral Social</a:t>
            </a:r>
            <a:r>
              <a:rPr lang="es-E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un grupo clave que trabaja </a:t>
            </a:r>
            <a:r>
              <a:rPr lang="es-E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para impregnar el espíritu cristiano y la formación integral </a:t>
            </a:r>
            <a:r>
              <a:rPr lang="es-E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 todas las actividades comunitarias.</a:t>
            </a:r>
            <a:endParaRPr lang="es-ES" sz="3200" b="1" dirty="0">
              <a:solidFill>
                <a:srgbClr val="002060"/>
              </a:solidFill>
              <a:latin typeface="Aptos Black" panose="020B0004020202020204" pitchFamily="34" charset="0"/>
              <a:cs typeface="Arial" panose="020B0604020202020204" pitchFamily="34" charset="0"/>
            </a:endParaRPr>
          </a:p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3206072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21A98B-6641-CDEE-1813-22E3EF20DB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EDA13A6-9C89-5111-C8D6-DDC9ED8FDA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0242" y="429310"/>
            <a:ext cx="11589487" cy="5666690"/>
          </a:xfrm>
        </p:spPr>
        <p:txBody>
          <a:bodyPr>
            <a:normAutofit/>
          </a:bodyPr>
          <a:lstStyle/>
          <a:p>
            <a:endParaRPr lang="es-ES" sz="1000" dirty="0">
              <a:solidFill>
                <a:schemeClr val="accent2">
                  <a:lumMod val="75000"/>
                </a:schemeClr>
              </a:solidFill>
              <a:latin typeface="Aptos Black" panose="020B0004020202020204" pitchFamily="34" charset="0"/>
            </a:endParaRPr>
          </a:p>
          <a:p>
            <a:r>
              <a:rPr lang="es-ES" sz="3600" dirty="0" smtClean="0">
                <a:solidFill>
                  <a:schemeClr val="accent2">
                    <a:lumMod val="75000"/>
                  </a:schemeClr>
                </a:solidFill>
                <a:latin typeface="Aptos Black" panose="020B0004020202020204" pitchFamily="34" charset="0"/>
              </a:rPr>
              <a:t>PASTORAL</a:t>
            </a:r>
            <a:endParaRPr lang="es-ES" sz="3600" dirty="0">
              <a:solidFill>
                <a:schemeClr val="accent2">
                  <a:lumMod val="75000"/>
                </a:schemeClr>
              </a:solidFill>
              <a:latin typeface="Aptos Black" panose="020B0004020202020204" pitchFamily="34" charset="0"/>
              <a:cs typeface="Arial" panose="020B0604020202020204" pitchFamily="34" charset="0"/>
            </a:endParaRPr>
          </a:p>
          <a:p>
            <a:pPr algn="l"/>
            <a:endParaRPr lang="es-ES" sz="2800" b="1" dirty="0" smtClean="0">
              <a:solidFill>
                <a:srgbClr val="002060"/>
              </a:solidFill>
              <a:latin typeface="Arial" panose="020B0604020202020204" pitchFamily="34" charset="0"/>
            </a:endParaRPr>
          </a:p>
          <a:p>
            <a:pPr algn="l"/>
            <a:r>
              <a:rPr lang="es-ES" sz="2800" b="1" dirty="0" smtClean="0">
                <a:solidFill>
                  <a:srgbClr val="002060"/>
                </a:solidFill>
                <a:latin typeface="Arial" panose="020B0604020202020204" pitchFamily="34" charset="0"/>
              </a:rPr>
              <a:t>Misa institucional: </a:t>
            </a:r>
            <a:r>
              <a:rPr lang="es-ES" sz="2800" dirty="0" smtClean="0">
                <a:solidFill>
                  <a:srgbClr val="002060"/>
                </a:solidFill>
                <a:latin typeface="Arial" panose="020B0604020202020204" pitchFamily="34" charset="0"/>
              </a:rPr>
              <a:t>domingo 17 de mayo  5° A - 5° B y 6°A - 6° B</a:t>
            </a:r>
          </a:p>
          <a:p>
            <a:pPr algn="l"/>
            <a:endParaRPr lang="es-419" sz="2800" b="1" dirty="0" smtClean="0">
              <a:solidFill>
                <a:srgbClr val="002060"/>
              </a:solidFill>
              <a:latin typeface="Arial" panose="020B0604020202020204" pitchFamily="34" charset="0"/>
            </a:endParaRPr>
          </a:p>
          <a:p>
            <a:pPr algn="l"/>
            <a:r>
              <a:rPr lang="es-419" sz="2800" b="1" dirty="0" smtClean="0">
                <a:solidFill>
                  <a:srgbClr val="002060"/>
                </a:solidFill>
                <a:latin typeface="Arial" panose="020B0604020202020204" pitchFamily="34" charset="0"/>
              </a:rPr>
              <a:t>Cruz de mayo:</a:t>
            </a:r>
            <a:r>
              <a:rPr lang="es-419" sz="2800" b="1" i="0" dirty="0" smtClean="0"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s-419" sz="2800" i="0" dirty="0" smtClean="0"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Cajas solidarias con alimentos, para nuestra comunidad.</a:t>
            </a:r>
          </a:p>
          <a:p>
            <a:pPr algn="l"/>
            <a:endParaRPr lang="es-ES" sz="2800" b="1" i="0" dirty="0">
              <a:solidFill>
                <a:srgbClr val="222222"/>
              </a:solidFill>
              <a:effectLst/>
              <a:latin typeface="Arial" panose="020B0604020202020204" pitchFamily="34" charset="0"/>
            </a:endParaRPr>
          </a:p>
          <a:p>
            <a:pPr algn="l"/>
            <a:endParaRPr lang="es-ES" sz="2800" b="0" i="0" dirty="0">
              <a:solidFill>
                <a:srgbClr val="222222"/>
              </a:solidFill>
              <a:effectLst/>
              <a:latin typeface="Arial" panose="020B0604020202020204" pitchFamily="34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lang="es-ES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8782246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164784" y="196328"/>
            <a:ext cx="11027216" cy="692927"/>
          </a:xfrm>
        </p:spPr>
        <p:txBody>
          <a:bodyPr>
            <a:normAutofit fontScale="90000"/>
          </a:bodyPr>
          <a:lstStyle/>
          <a:p>
            <a:pPr algn="ctr"/>
            <a:r>
              <a:rPr lang="es-ES" sz="53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             Oración</a:t>
            </a:r>
            <a:r>
              <a:rPr lang="es-ES" b="1" dirty="0">
                <a:solidFill>
                  <a:srgbClr val="00FFFF"/>
                </a:solidFill>
                <a:latin typeface="Century Gothic" panose="020B0502020202020204" pitchFamily="34" charset="0"/>
              </a:rPr>
              <a:t>        </a:t>
            </a:r>
            <a:r>
              <a:rPr lang="es-ES" sz="3600" b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lunes </a:t>
            </a:r>
            <a:r>
              <a:rPr lang="es-ES" sz="36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4</a:t>
            </a:r>
            <a:r>
              <a:rPr lang="es-ES" sz="3600" b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 </a:t>
            </a:r>
            <a:r>
              <a:rPr lang="es-ES" sz="36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de </a:t>
            </a:r>
            <a:r>
              <a:rPr lang="es-ES" sz="3600" b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mayo</a:t>
            </a:r>
            <a:endParaRPr lang="es-ES" sz="3600" b="1" dirty="0">
              <a:solidFill>
                <a:srgbClr val="002060"/>
              </a:solidFill>
            </a:endParaRPr>
          </a:p>
        </p:txBody>
      </p:sp>
      <p:sp>
        <p:nvSpPr>
          <p:cNvPr id="4" name="Rectángulo 3"/>
          <p:cNvSpPr/>
          <p:nvPr/>
        </p:nvSpPr>
        <p:spPr>
          <a:xfrm>
            <a:off x="268014" y="748817"/>
            <a:ext cx="11729545" cy="5509200"/>
          </a:xfrm>
          <a:prstGeom prst="rect">
            <a:avLst/>
          </a:prstGeom>
          <a:solidFill>
            <a:srgbClr val="DEE9F2"/>
          </a:solidFill>
        </p:spPr>
        <p:txBody>
          <a:bodyPr wrap="square">
            <a:spAutoFit/>
          </a:bodyPr>
          <a:lstStyle/>
          <a:p>
            <a:r>
              <a:rPr lang="es-MX" sz="2400" b="1" dirty="0" smtClean="0">
                <a:solidFill>
                  <a:srgbClr val="0070C0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EN </a:t>
            </a:r>
            <a:r>
              <a:rPr lang="es-MX" sz="2400" b="1" dirty="0">
                <a:solidFill>
                  <a:srgbClr val="0070C0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EL NOMBRE DEL PADRE, DEL HIJO Y DEL ESPIRITU SANTO, AMÉN</a:t>
            </a:r>
            <a:r>
              <a:rPr lang="es-MX" sz="2400" b="1" dirty="0" smtClean="0">
                <a:solidFill>
                  <a:srgbClr val="0070C0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.</a:t>
            </a:r>
          </a:p>
          <a:p>
            <a:endParaRPr lang="es-ES" sz="800" dirty="0">
              <a:solidFill>
                <a:srgbClr val="0070C0"/>
              </a:solidFill>
              <a:latin typeface="Century Gothic" panose="020B0502020202020204" pitchFamily="34" charset="0"/>
              <a:cs typeface="Arial" panose="020B0604020202020204" pitchFamily="34" charset="0"/>
            </a:endParaRPr>
          </a:p>
          <a:p>
            <a:r>
              <a:rPr lang="es-ES" sz="2400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Lectura </a:t>
            </a:r>
            <a:r>
              <a:rPr lang="es-ES" sz="2400" dirty="0">
                <a:solidFill>
                  <a:srgbClr val="002060"/>
                </a:solidFill>
                <a:latin typeface="Century Gothic" panose="020B0502020202020204" pitchFamily="34" charset="0"/>
              </a:rPr>
              <a:t>del santo evangelio según san </a:t>
            </a:r>
            <a:r>
              <a:rPr lang="es-ES" sz="24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Juan 14, </a:t>
            </a:r>
            <a:r>
              <a:rPr lang="es-ES" sz="2400" b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21-26</a:t>
            </a:r>
          </a:p>
          <a:p>
            <a:r>
              <a:rPr lang="es-ES" sz="2400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En </a:t>
            </a:r>
            <a:r>
              <a:rPr lang="es-ES" sz="2400" dirty="0">
                <a:solidFill>
                  <a:srgbClr val="002060"/>
                </a:solidFill>
                <a:latin typeface="Century Gothic" panose="020B0502020202020204" pitchFamily="34" charset="0"/>
              </a:rPr>
              <a:t>aquel tiempo, Jesús dijo a sus discípulos: </a:t>
            </a:r>
            <a:r>
              <a:rPr lang="es-ES" sz="24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“El que acepta mis mandamientos y los cumple, ése me ama. </a:t>
            </a:r>
            <a:r>
              <a:rPr lang="es-ES" sz="2400" dirty="0">
                <a:solidFill>
                  <a:srgbClr val="002060"/>
                </a:solidFill>
                <a:latin typeface="Century Gothic" panose="020B0502020202020204" pitchFamily="34" charset="0"/>
              </a:rPr>
              <a:t>Al que me ama a mí, lo amará mi Padre, yo también lo amaré y me manifestaré a él”.</a:t>
            </a:r>
          </a:p>
          <a:p>
            <a:r>
              <a:rPr lang="es-ES" sz="2400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Entonces </a:t>
            </a:r>
            <a:r>
              <a:rPr lang="es-ES" sz="2400" dirty="0">
                <a:solidFill>
                  <a:srgbClr val="002060"/>
                </a:solidFill>
                <a:latin typeface="Century Gothic" panose="020B0502020202020204" pitchFamily="34" charset="0"/>
              </a:rPr>
              <a:t>le dijo Judas (no el Iscariote): “Señor, ¿por qué razón a nosotros sí te nos vas a manifestar y al mundo no?” Le respondió Jesús: “El que me ama, cumplirá mi palabra y mi Padre lo amará y vendremos a él y haremos en él nuestra morada. El que </a:t>
            </a:r>
            <a:r>
              <a:rPr lang="es-ES" sz="24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no me ama no cumplirá </a:t>
            </a:r>
            <a:r>
              <a:rPr lang="es-ES" sz="2400" dirty="0">
                <a:solidFill>
                  <a:srgbClr val="002060"/>
                </a:solidFill>
                <a:latin typeface="Century Gothic" panose="020B0502020202020204" pitchFamily="34" charset="0"/>
              </a:rPr>
              <a:t>mis palabras. Y la palabra que están oyendo no es mía, sino del Padre, que me envió</a:t>
            </a:r>
            <a:r>
              <a:rPr lang="es-ES" sz="2400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. </a:t>
            </a:r>
          </a:p>
          <a:p>
            <a:r>
              <a:rPr lang="es-ES" sz="2400" dirty="0">
                <a:solidFill>
                  <a:srgbClr val="002060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Les he hablado de esto ahora que estoy con ustedes; pero el Paráclito, el Espíritu Santo que mi Padre les enviará en mi nombre, les enseñará todas las cosas y les recordará todo cuanto yo les he dicho</a:t>
            </a:r>
            <a:r>
              <a:rPr lang="es-ES" sz="2400" dirty="0" smtClean="0">
                <a:solidFill>
                  <a:srgbClr val="002060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’’.</a:t>
            </a:r>
          </a:p>
          <a:p>
            <a:endParaRPr lang="es-MX" sz="800" dirty="0">
              <a:solidFill>
                <a:srgbClr val="002060"/>
              </a:solidFill>
              <a:latin typeface="Century Gothic" panose="020B0502020202020204" pitchFamily="34" charset="0"/>
              <a:cs typeface="Arial" panose="020B0604020202020204" pitchFamily="34" charset="0"/>
            </a:endParaRPr>
          </a:p>
          <a:p>
            <a:r>
              <a:rPr lang="es-MX" sz="2400" b="1" dirty="0">
                <a:solidFill>
                  <a:srgbClr val="002060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Palabra del señor.” </a:t>
            </a:r>
            <a:r>
              <a:rPr lang="es-MX" sz="2400" b="1" dirty="0">
                <a:solidFill>
                  <a:schemeClr val="accent2">
                    <a:lumMod val="75000"/>
                  </a:schemeClr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….  Gloria a ti Señor Jesús</a:t>
            </a:r>
            <a:r>
              <a:rPr lang="es-MX" sz="2400" b="1" dirty="0" smtClean="0">
                <a:solidFill>
                  <a:schemeClr val="accent2">
                    <a:lumMod val="75000"/>
                  </a:schemeClr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.</a:t>
            </a:r>
            <a:endParaRPr lang="es-ES" sz="2400" b="1" dirty="0">
              <a:solidFill>
                <a:srgbClr val="7030A0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35562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>
            <a:extLst>
              <a:ext uri="{FF2B5EF4-FFF2-40B4-BE49-F238E27FC236}">
                <a16:creationId xmlns:a16="http://schemas.microsoft.com/office/drawing/2014/main" id="{6BEAA60B-10A0-6EDD-F0DA-E96896948223}"/>
              </a:ext>
            </a:extLst>
          </p:cNvPr>
          <p:cNvSpPr txBox="1"/>
          <p:nvPr/>
        </p:nvSpPr>
        <p:spPr>
          <a:xfrm>
            <a:off x="246993" y="189186"/>
            <a:ext cx="11702901" cy="6063198"/>
          </a:xfrm>
          <a:prstGeom prst="rect">
            <a:avLst/>
          </a:prstGeom>
          <a:solidFill>
            <a:srgbClr val="DEE9F2"/>
          </a:solidFill>
        </p:spPr>
        <p:txBody>
          <a:bodyPr wrap="square">
            <a:spAutoFit/>
          </a:bodyPr>
          <a:lstStyle/>
          <a:p>
            <a:pPr algn="ctr"/>
            <a:r>
              <a:rPr lang="es-CL" sz="2800" b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Reflexión</a:t>
            </a:r>
          </a:p>
          <a:p>
            <a:r>
              <a:rPr lang="es-ES" sz="2400" dirty="0">
                <a:solidFill>
                  <a:srgbClr val="002060"/>
                </a:solidFill>
                <a:latin typeface="Century Gothic" panose="020B0502020202020204" pitchFamily="34" charset="0"/>
              </a:rPr>
              <a:t>Jesús nos recuerda hoy algo muy simple y profundo: </a:t>
            </a:r>
            <a:r>
              <a:rPr lang="es-ES" sz="24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amar es demostrarlo con nuestras acciones. </a:t>
            </a:r>
            <a:r>
              <a:rPr lang="es-ES" sz="2400" dirty="0">
                <a:solidFill>
                  <a:srgbClr val="002060"/>
                </a:solidFill>
                <a:latin typeface="Century Gothic" panose="020B0502020202020204" pitchFamily="34" charset="0"/>
              </a:rPr>
              <a:t>No basta con decir que amamos; </a:t>
            </a:r>
            <a:r>
              <a:rPr lang="es-ES" sz="24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el amor se ve en cómo tratamos a los demás, en el respeto, en la paciencia y en el ejemplo que damos cada día.</a:t>
            </a:r>
          </a:p>
          <a:p>
            <a:r>
              <a:rPr lang="es-ES" sz="2400" dirty="0">
                <a:solidFill>
                  <a:srgbClr val="002060"/>
                </a:solidFill>
                <a:latin typeface="Century Gothic" panose="020B0502020202020204" pitchFamily="34" charset="0"/>
              </a:rPr>
              <a:t>Como padres y educadores, sabemos que nuestros niños aprenden más de lo que ven que de lo que escuchan. Por eso, el mejor regalo que podemos darles es </a:t>
            </a:r>
            <a:r>
              <a:rPr lang="es-ES" sz="24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un testimonio coherente, lleno de cariño, límites claros y valores.</a:t>
            </a:r>
          </a:p>
          <a:p>
            <a:r>
              <a:rPr lang="es-ES" sz="2400" dirty="0">
                <a:solidFill>
                  <a:srgbClr val="002060"/>
                </a:solidFill>
                <a:latin typeface="Century Gothic" panose="020B0502020202020204" pitchFamily="34" charset="0"/>
              </a:rPr>
              <a:t>Jesús también nos dice que no estamos solos: el </a:t>
            </a:r>
            <a:r>
              <a:rPr lang="es-ES" sz="24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Espíritu Santo nos acompaña, nos guía y nos ayuda a educar con amor</a:t>
            </a:r>
            <a:r>
              <a:rPr lang="es-ES" sz="2400" dirty="0">
                <a:solidFill>
                  <a:srgbClr val="002060"/>
                </a:solidFill>
                <a:latin typeface="Century Gothic" panose="020B0502020202020204" pitchFamily="34" charset="0"/>
              </a:rPr>
              <a:t>, incluso en los momentos difíciles.</a:t>
            </a:r>
          </a:p>
          <a:p>
            <a:r>
              <a:rPr lang="es-ES" sz="2400" dirty="0">
                <a:solidFill>
                  <a:srgbClr val="002060"/>
                </a:solidFill>
                <a:latin typeface="Century Gothic" panose="020B0502020202020204" pitchFamily="34" charset="0"/>
              </a:rPr>
              <a:t>Pidamos hoy a Dios que habite en nuestros hogares y nos enseñe a amar como Él nos ama</a:t>
            </a:r>
            <a:r>
              <a:rPr lang="es-ES" sz="2400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.</a:t>
            </a:r>
            <a:r>
              <a:rPr lang="es-MX" sz="2400" b="1" dirty="0">
                <a:solidFill>
                  <a:srgbClr val="6600CC"/>
                </a:solidFill>
                <a:latin typeface="Century Gothic" panose="020B0502020202020204" pitchFamily="34" charset="0"/>
              </a:rPr>
              <a:t> </a:t>
            </a:r>
            <a:endParaRPr lang="es-MX" sz="2400" b="1" dirty="0" smtClean="0">
              <a:solidFill>
                <a:srgbClr val="6600CC"/>
              </a:solidFill>
              <a:latin typeface="Century Gothic" panose="020B0502020202020204" pitchFamily="34" charset="0"/>
            </a:endParaRPr>
          </a:p>
          <a:p>
            <a:endParaRPr lang="es-MX" sz="1200" b="1" dirty="0" smtClean="0">
              <a:solidFill>
                <a:srgbClr val="6600CC"/>
              </a:solidFill>
              <a:latin typeface="Century Gothic" panose="020B0502020202020204" pitchFamily="34" charset="0"/>
            </a:endParaRPr>
          </a:p>
          <a:p>
            <a:r>
              <a:rPr lang="es-MX" sz="2000" b="1" dirty="0" smtClean="0">
                <a:solidFill>
                  <a:srgbClr val="6600CC"/>
                </a:solidFill>
                <a:latin typeface="Century Gothic" panose="020B0502020202020204" pitchFamily="34" charset="0"/>
              </a:rPr>
              <a:t>* </a:t>
            </a:r>
            <a:r>
              <a:rPr lang="es-MX" sz="2000" b="1" dirty="0">
                <a:solidFill>
                  <a:srgbClr val="6600CC"/>
                </a:solidFill>
                <a:latin typeface="Century Gothic" panose="020B0502020202020204" pitchFamily="34" charset="0"/>
              </a:rPr>
              <a:t>Vamos a confiar a María nuestros niños y la familia diciendo: Dios te salve María…</a:t>
            </a:r>
          </a:p>
          <a:p>
            <a:pPr lvl="0"/>
            <a:r>
              <a:rPr lang="es-MX" sz="20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* Ana maría Martel, sierva de Dios, ruega por nosotros.(3)</a:t>
            </a:r>
          </a:p>
          <a:p>
            <a:r>
              <a:rPr lang="es-MX" sz="2000" b="1" dirty="0" smtClean="0">
                <a:solidFill>
                  <a:srgbClr val="6600CC"/>
                </a:solidFill>
                <a:latin typeface="Century Gothic" panose="020B0502020202020204" pitchFamily="34" charset="0"/>
              </a:rPr>
              <a:t>Finalizamos </a:t>
            </a:r>
            <a:r>
              <a:rPr lang="es-MX" sz="2000" b="1" dirty="0">
                <a:solidFill>
                  <a:srgbClr val="6600CC"/>
                </a:solidFill>
                <a:latin typeface="Century Gothic" panose="020B0502020202020204" pitchFamily="34" charset="0"/>
              </a:rPr>
              <a:t>nuestra oración: en el nombre del Padre, del Hijo y del Espíritu Santo, </a:t>
            </a:r>
            <a:r>
              <a:rPr lang="es-ES" sz="20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Amén</a:t>
            </a:r>
            <a:r>
              <a:rPr lang="es-ES" sz="2000" b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.</a:t>
            </a:r>
            <a:endParaRPr lang="es-ES" sz="2000" b="1" dirty="0">
              <a:solidFill>
                <a:schemeClr val="accent2">
                  <a:lumMod val="75000"/>
                </a:schemeClr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79209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/>
          <p:cNvSpPr/>
          <p:nvPr/>
        </p:nvSpPr>
        <p:spPr>
          <a:xfrm>
            <a:off x="209550" y="748817"/>
            <a:ext cx="11772900" cy="532453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es-MX" sz="2400" b="1" dirty="0" smtClean="0">
                <a:solidFill>
                  <a:srgbClr val="0070C0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EN </a:t>
            </a:r>
            <a:r>
              <a:rPr lang="es-MX" sz="2400" b="1" dirty="0">
                <a:solidFill>
                  <a:srgbClr val="0070C0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EL NOMBRE DEL PADRE, DEL HIJO Y DEL ESPIRITU SANTO, AMÉN</a:t>
            </a:r>
            <a:r>
              <a:rPr lang="es-MX" sz="2400" b="1" dirty="0" smtClean="0">
                <a:solidFill>
                  <a:srgbClr val="0070C0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.</a:t>
            </a:r>
          </a:p>
          <a:p>
            <a:endParaRPr lang="es-ES" sz="800" dirty="0">
              <a:solidFill>
                <a:srgbClr val="0070C0"/>
              </a:solidFill>
              <a:latin typeface="Century Gothic" panose="020B0502020202020204" pitchFamily="34" charset="0"/>
              <a:cs typeface="Arial" panose="020B0604020202020204" pitchFamily="34" charset="0"/>
            </a:endParaRPr>
          </a:p>
          <a:p>
            <a:r>
              <a:rPr lang="es-ES" sz="2400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Lectura </a:t>
            </a:r>
            <a:r>
              <a:rPr lang="es-ES" sz="2400" dirty="0">
                <a:solidFill>
                  <a:srgbClr val="002060"/>
                </a:solidFill>
                <a:latin typeface="Century Gothic" panose="020B0502020202020204" pitchFamily="34" charset="0"/>
              </a:rPr>
              <a:t>del santo evangelio según </a:t>
            </a:r>
            <a:r>
              <a:rPr lang="es-ES" sz="2400" b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San Juan </a:t>
            </a:r>
            <a:r>
              <a:rPr lang="es-ES" sz="24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14, </a:t>
            </a:r>
            <a:r>
              <a:rPr lang="es-ES" sz="2400" b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27-31 </a:t>
            </a:r>
          </a:p>
          <a:p>
            <a:endParaRPr lang="es-ES" sz="1200" b="1" dirty="0" smtClean="0">
              <a:solidFill>
                <a:srgbClr val="002060"/>
              </a:solidFill>
              <a:latin typeface="Century Gothic" panose="020B0502020202020204" pitchFamily="34" charset="0"/>
            </a:endParaRPr>
          </a:p>
          <a:p>
            <a:r>
              <a:rPr lang="es-ES" sz="2400" dirty="0">
                <a:solidFill>
                  <a:srgbClr val="002060"/>
                </a:solidFill>
                <a:latin typeface="Century Gothic" panose="020B0502020202020204" pitchFamily="34" charset="0"/>
              </a:rPr>
              <a:t>En aquel tiempo, Jesús dijo a sus discípulos: "</a:t>
            </a:r>
            <a:r>
              <a:rPr lang="es-ES" sz="24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La paz les dejo, mi paz les doy</a:t>
            </a:r>
            <a:r>
              <a:rPr lang="es-ES" sz="2400" dirty="0">
                <a:solidFill>
                  <a:srgbClr val="002060"/>
                </a:solidFill>
                <a:latin typeface="Century Gothic" panose="020B0502020202020204" pitchFamily="34" charset="0"/>
              </a:rPr>
              <a:t>. No se la doy como la da el mundo. No pierdan la paz ni se acobarden. Me han oído decir: 'Me voy, pero volveré a su lado'. Si me amaran, se alegrarían de que me vaya al Padre, porque el Padre es más que yo. Se lo he dicho ahora, antes de que suceda, para que cuando suceda, crean</a:t>
            </a:r>
            <a:r>
              <a:rPr lang="es-ES" sz="2400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. </a:t>
            </a:r>
          </a:p>
          <a:p>
            <a:endParaRPr lang="es-ES" sz="1400" dirty="0" smtClean="0">
              <a:solidFill>
                <a:srgbClr val="002060"/>
              </a:solidFill>
              <a:latin typeface="Century Gothic" panose="020B0502020202020204" pitchFamily="34" charset="0"/>
            </a:endParaRPr>
          </a:p>
          <a:p>
            <a:r>
              <a:rPr lang="es-ES" sz="2400" dirty="0">
                <a:solidFill>
                  <a:srgbClr val="002060"/>
                </a:solidFill>
                <a:latin typeface="Century Gothic" panose="020B0502020202020204" pitchFamily="34" charset="0"/>
              </a:rPr>
              <a:t>Ya no hablaré muchas cosas con ustedes, porque se acerca el príncipe de este mundo; no es que él tenga poder sobre mí, pero es necesario que el mundo sepa que amo al Padre y que cumplo exactamente lo que el Padre me ha mandado''.</a:t>
            </a:r>
            <a:endParaRPr lang="es-ES" sz="2400" dirty="0" smtClean="0">
              <a:solidFill>
                <a:srgbClr val="002060"/>
              </a:solidFill>
              <a:latin typeface="Century Gothic" panose="020B0502020202020204" pitchFamily="34" charset="0"/>
            </a:endParaRPr>
          </a:p>
          <a:p>
            <a:endParaRPr lang="es-MX" sz="800" dirty="0">
              <a:solidFill>
                <a:srgbClr val="002060"/>
              </a:solidFill>
              <a:latin typeface="Century Gothic" panose="020B0502020202020204" pitchFamily="34" charset="0"/>
              <a:cs typeface="Arial" panose="020B0604020202020204" pitchFamily="34" charset="0"/>
            </a:endParaRPr>
          </a:p>
          <a:p>
            <a:r>
              <a:rPr lang="es-MX" sz="2400" b="1" dirty="0">
                <a:solidFill>
                  <a:srgbClr val="002060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Palabra del señor.” </a:t>
            </a:r>
            <a:r>
              <a:rPr lang="es-MX" sz="2400" b="1" dirty="0">
                <a:solidFill>
                  <a:schemeClr val="accent2">
                    <a:lumMod val="75000"/>
                  </a:schemeClr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….  Gloria a ti Señor Jesús</a:t>
            </a:r>
            <a:r>
              <a:rPr lang="es-MX" sz="2400" b="1" dirty="0" smtClean="0">
                <a:solidFill>
                  <a:schemeClr val="accent2">
                    <a:lumMod val="75000"/>
                  </a:schemeClr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.</a:t>
            </a:r>
            <a:endParaRPr lang="es-ES" sz="2400" b="1" dirty="0">
              <a:solidFill>
                <a:srgbClr val="7030A0"/>
              </a:solidFill>
              <a:latin typeface="Century Gothic" panose="020B0502020202020204" pitchFamily="34" charset="0"/>
            </a:endParaRPr>
          </a:p>
        </p:txBody>
      </p:sp>
      <p:sp>
        <p:nvSpPr>
          <p:cNvPr id="5" name="Título 1"/>
          <p:cNvSpPr txBox="1">
            <a:spLocks/>
          </p:cNvSpPr>
          <p:nvPr/>
        </p:nvSpPr>
        <p:spPr>
          <a:xfrm>
            <a:off x="1164784" y="0"/>
            <a:ext cx="11027216" cy="692927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 fontScale="75000" lnSpcReduction="200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8000" b="0" kern="1200" spc="-5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ES" sz="5300" b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             Oración</a:t>
            </a:r>
            <a:r>
              <a:rPr lang="es-ES" b="1" dirty="0" smtClean="0">
                <a:solidFill>
                  <a:srgbClr val="00FFFF"/>
                </a:solidFill>
                <a:latin typeface="Century Gothic" panose="020B0502020202020204" pitchFamily="34" charset="0"/>
              </a:rPr>
              <a:t>        </a:t>
            </a:r>
            <a:r>
              <a:rPr lang="es-ES" sz="3600" b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martes 5 de mayo</a:t>
            </a:r>
            <a:endParaRPr lang="es-ES" sz="36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79403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>
            <a:extLst>
              <a:ext uri="{FF2B5EF4-FFF2-40B4-BE49-F238E27FC236}">
                <a16:creationId xmlns:a16="http://schemas.microsoft.com/office/drawing/2014/main" id="{6BEAA60B-10A0-6EDD-F0DA-E96896948223}"/>
              </a:ext>
            </a:extLst>
          </p:cNvPr>
          <p:cNvSpPr txBox="1"/>
          <p:nvPr/>
        </p:nvSpPr>
        <p:spPr>
          <a:xfrm>
            <a:off x="183931" y="204952"/>
            <a:ext cx="11829393" cy="6063198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endParaRPr lang="es-MX" sz="1200" b="1" dirty="0" smtClean="0">
              <a:solidFill>
                <a:schemeClr val="accent2">
                  <a:lumMod val="75000"/>
                </a:schemeClr>
              </a:solidFill>
              <a:latin typeface="Century Gothic" panose="020B0502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s-CL" sz="2800" b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Reflexión</a:t>
            </a:r>
            <a:endParaRPr lang="es-CL" b="1" dirty="0" smtClean="0">
              <a:solidFill>
                <a:srgbClr val="002060"/>
              </a:solidFill>
              <a:latin typeface="Century Gothic" panose="020B0502020202020204" pitchFamily="34" charset="0"/>
            </a:endParaRPr>
          </a:p>
          <a:p>
            <a:r>
              <a:rPr lang="es-ES" sz="2400" dirty="0">
                <a:solidFill>
                  <a:srgbClr val="002060"/>
                </a:solidFill>
                <a:latin typeface="Century Gothic" panose="020B0502020202020204" pitchFamily="34" charset="0"/>
              </a:rPr>
              <a:t>Hoy Jesús nos dice: </a:t>
            </a:r>
            <a:r>
              <a:rPr lang="es-ES" sz="24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“La paz les dejo, mi paz les doy”. </a:t>
            </a:r>
            <a:r>
              <a:rPr lang="es-ES" sz="2400" dirty="0">
                <a:solidFill>
                  <a:srgbClr val="002060"/>
                </a:solidFill>
                <a:latin typeface="Century Gothic" panose="020B0502020202020204" pitchFamily="34" charset="0"/>
              </a:rPr>
              <a:t>No es una paz superficial, sino una paz profunda, que nace de confiar en Dios, incluso en medio de las dificultades.</a:t>
            </a:r>
          </a:p>
          <a:p>
            <a:r>
              <a:rPr lang="es-ES" sz="2400" dirty="0">
                <a:solidFill>
                  <a:srgbClr val="002060"/>
                </a:solidFill>
                <a:latin typeface="Century Gothic" panose="020B0502020202020204" pitchFamily="34" charset="0"/>
              </a:rPr>
              <a:t>Como padres y educadores, vivimos muchas preocupaciones, pero </a:t>
            </a:r>
            <a:r>
              <a:rPr lang="es-ES" sz="24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nuestros hijos necesitan ver en nosotros</a:t>
            </a:r>
            <a:r>
              <a:rPr lang="es-ES" sz="2400" dirty="0">
                <a:solidFill>
                  <a:srgbClr val="002060"/>
                </a:solidFill>
                <a:latin typeface="Century Gothic" panose="020B0502020202020204" pitchFamily="34" charset="0"/>
              </a:rPr>
              <a:t> </a:t>
            </a:r>
            <a:r>
              <a:rPr lang="es-ES" sz="24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calma, seguridad y confianza</a:t>
            </a:r>
            <a:r>
              <a:rPr lang="es-ES" sz="2400" dirty="0">
                <a:solidFill>
                  <a:srgbClr val="002060"/>
                </a:solidFill>
                <a:latin typeface="Century Gothic" panose="020B0502020202020204" pitchFamily="34" charset="0"/>
              </a:rPr>
              <a:t>. Educar también </a:t>
            </a:r>
            <a:r>
              <a:rPr lang="es-ES" sz="24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es enseñar a vivir en paz</a:t>
            </a:r>
            <a:r>
              <a:rPr lang="es-ES" sz="2400" dirty="0">
                <a:solidFill>
                  <a:srgbClr val="002060"/>
                </a:solidFill>
                <a:latin typeface="Century Gothic" panose="020B0502020202020204" pitchFamily="34" charset="0"/>
              </a:rPr>
              <a:t>: en cómo hablamos, cómo resolvemos los conflictos y cómo acompañamos.</a:t>
            </a:r>
          </a:p>
          <a:p>
            <a:r>
              <a:rPr lang="es-ES" sz="2400" dirty="0">
                <a:solidFill>
                  <a:srgbClr val="002060"/>
                </a:solidFill>
                <a:latin typeface="Century Gothic" panose="020B0502020202020204" pitchFamily="34" charset="0"/>
              </a:rPr>
              <a:t>Pidamos a Dios que llene nuestros hogares de su paz y nos ayude a transmitirla cada día a nuestros hijos.</a:t>
            </a:r>
          </a:p>
          <a:p>
            <a:endParaRPr lang="es-MX" sz="1200" b="1" dirty="0" smtClean="0">
              <a:solidFill>
                <a:srgbClr val="6600CC"/>
              </a:solidFill>
              <a:latin typeface="Century Gothic" panose="020B0502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MX" sz="2400" b="1" dirty="0" smtClean="0">
                <a:solidFill>
                  <a:srgbClr val="6600CC"/>
                </a:solidFill>
                <a:latin typeface="Century Gothic" panose="020B0502020202020204" pitchFamily="34" charset="0"/>
              </a:rPr>
              <a:t>Vamos </a:t>
            </a:r>
            <a:r>
              <a:rPr lang="es-MX" sz="2400" b="1" dirty="0">
                <a:solidFill>
                  <a:srgbClr val="6600CC"/>
                </a:solidFill>
                <a:latin typeface="Century Gothic" panose="020B0502020202020204" pitchFamily="34" charset="0"/>
              </a:rPr>
              <a:t>a confiar a María nuestros niños y la familia diciendo: </a:t>
            </a:r>
            <a:endParaRPr lang="es-MX" sz="2400" b="1" dirty="0" smtClean="0">
              <a:solidFill>
                <a:srgbClr val="6600CC"/>
              </a:solidFill>
              <a:latin typeface="Century Gothic" panose="020B0502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MX" sz="2400" b="1" dirty="0" smtClean="0">
                <a:solidFill>
                  <a:srgbClr val="6600CC"/>
                </a:solidFill>
                <a:latin typeface="Century Gothic" panose="020B0502020202020204" pitchFamily="34" charset="0"/>
              </a:rPr>
              <a:t>Dios </a:t>
            </a:r>
            <a:r>
              <a:rPr lang="es-MX" sz="2400" b="1" dirty="0">
                <a:solidFill>
                  <a:srgbClr val="6600CC"/>
                </a:solidFill>
                <a:latin typeface="Century Gothic" panose="020B0502020202020204" pitchFamily="34" charset="0"/>
              </a:rPr>
              <a:t>te salve María…</a:t>
            </a:r>
          </a:p>
          <a:p>
            <a:pPr lvl="0"/>
            <a:r>
              <a:rPr lang="es-MX" sz="24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* Ana maría Martel, sierva de Dios, ruega por nosotros.(3)</a:t>
            </a:r>
          </a:p>
          <a:p>
            <a:r>
              <a:rPr lang="es-MX" sz="2400" b="1" dirty="0" smtClean="0">
                <a:solidFill>
                  <a:srgbClr val="6600CC"/>
                </a:solidFill>
                <a:latin typeface="Century Gothic" panose="020B0502020202020204" pitchFamily="34" charset="0"/>
              </a:rPr>
              <a:t>Finalizamos </a:t>
            </a:r>
            <a:r>
              <a:rPr lang="es-MX" sz="2400" b="1" dirty="0">
                <a:solidFill>
                  <a:srgbClr val="6600CC"/>
                </a:solidFill>
                <a:latin typeface="Century Gothic" panose="020B0502020202020204" pitchFamily="34" charset="0"/>
              </a:rPr>
              <a:t>nuestra oración: en el nombre del Padre, del Hijo y del Espíritu Santo, </a:t>
            </a:r>
            <a:r>
              <a:rPr lang="es-ES" sz="24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Amén</a:t>
            </a:r>
            <a:r>
              <a:rPr lang="es-ES" sz="2400" b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.</a:t>
            </a:r>
            <a:endParaRPr lang="es-ES" sz="2400" b="1" dirty="0">
              <a:solidFill>
                <a:schemeClr val="accent2">
                  <a:lumMod val="75000"/>
                </a:schemeClr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82098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/>
          <p:cNvSpPr/>
          <p:nvPr/>
        </p:nvSpPr>
        <p:spPr>
          <a:xfrm>
            <a:off x="209550" y="1062675"/>
            <a:ext cx="11772900" cy="532453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endParaRPr lang="es-MX" sz="2400" b="1" dirty="0" smtClean="0">
              <a:solidFill>
                <a:srgbClr val="0070C0"/>
              </a:solidFill>
              <a:latin typeface="Century Gothic" panose="020B0502020202020204" pitchFamily="34" charset="0"/>
              <a:cs typeface="Arial" panose="020B0604020202020204" pitchFamily="34" charset="0"/>
            </a:endParaRPr>
          </a:p>
          <a:p>
            <a:r>
              <a:rPr lang="es-MX" sz="2400" b="1" dirty="0" smtClean="0">
                <a:solidFill>
                  <a:srgbClr val="0070C0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EN </a:t>
            </a:r>
            <a:r>
              <a:rPr lang="es-MX" sz="2400" b="1" dirty="0">
                <a:solidFill>
                  <a:srgbClr val="0070C0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EL NOMBRE DEL PADRE, DEL HIJO Y DEL ESPIRITU SANTO, AMÉN</a:t>
            </a:r>
            <a:r>
              <a:rPr lang="es-MX" sz="2400" b="1" dirty="0" smtClean="0">
                <a:solidFill>
                  <a:srgbClr val="0070C0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.</a:t>
            </a:r>
          </a:p>
          <a:p>
            <a:endParaRPr lang="es-ES" sz="800" dirty="0">
              <a:solidFill>
                <a:srgbClr val="0070C0"/>
              </a:solidFill>
              <a:latin typeface="Century Gothic" panose="020B0502020202020204" pitchFamily="34" charset="0"/>
              <a:cs typeface="Arial" panose="020B0604020202020204" pitchFamily="34" charset="0"/>
            </a:endParaRPr>
          </a:p>
          <a:p>
            <a:r>
              <a:rPr lang="es-ES" sz="2400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Lectura </a:t>
            </a:r>
            <a:r>
              <a:rPr lang="es-ES" sz="2400" dirty="0">
                <a:solidFill>
                  <a:srgbClr val="002060"/>
                </a:solidFill>
                <a:latin typeface="Century Gothic" panose="020B0502020202020204" pitchFamily="34" charset="0"/>
              </a:rPr>
              <a:t>del santo evangelio según </a:t>
            </a:r>
            <a:r>
              <a:rPr lang="es-ES" sz="2400" b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san</a:t>
            </a:r>
            <a:r>
              <a:rPr lang="es-ES" sz="2400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 </a:t>
            </a:r>
            <a:r>
              <a:rPr lang="es-ES" sz="24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Juan 15, </a:t>
            </a:r>
            <a:r>
              <a:rPr lang="es-ES" sz="2400" b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9-11</a:t>
            </a:r>
          </a:p>
          <a:p>
            <a:endParaRPr lang="es-ES" sz="2400" b="1" dirty="0" smtClean="0">
              <a:solidFill>
                <a:srgbClr val="002060"/>
              </a:solidFill>
              <a:latin typeface="Century Gothic" panose="020B0502020202020204" pitchFamily="34" charset="0"/>
            </a:endParaRPr>
          </a:p>
          <a:p>
            <a:r>
              <a:rPr lang="es-ES" sz="2400" dirty="0">
                <a:solidFill>
                  <a:srgbClr val="002060"/>
                </a:solidFill>
                <a:latin typeface="Century Gothic" panose="020B0502020202020204" pitchFamily="34" charset="0"/>
              </a:rPr>
              <a:t>En aquel tiempo, Jesús dijo a sus discípulos: “</a:t>
            </a:r>
            <a:r>
              <a:rPr lang="es-ES" sz="24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Como el Padre me ama, así los amo yo</a:t>
            </a:r>
            <a:r>
              <a:rPr lang="es-ES" sz="2400" dirty="0">
                <a:solidFill>
                  <a:srgbClr val="002060"/>
                </a:solidFill>
                <a:latin typeface="Century Gothic" panose="020B0502020202020204" pitchFamily="34" charset="0"/>
              </a:rPr>
              <a:t>. Permanezcan en mi amor. </a:t>
            </a:r>
            <a:r>
              <a:rPr lang="es-ES" sz="24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Si cumplen mis mandamientos, permanecen en mi amor</a:t>
            </a:r>
            <a:r>
              <a:rPr lang="es-ES" sz="2400" dirty="0">
                <a:solidFill>
                  <a:srgbClr val="002060"/>
                </a:solidFill>
                <a:latin typeface="Century Gothic" panose="020B0502020202020204" pitchFamily="34" charset="0"/>
              </a:rPr>
              <a:t>; lo mismo que yo cumplo los mandamientos de mi Padre y permanezco en su amor. Les he dicho esto para que mi alegría esté en ustedes y su alegría sea plena</a:t>
            </a:r>
            <a:r>
              <a:rPr lang="es-ES" sz="2400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”.</a:t>
            </a:r>
          </a:p>
          <a:p>
            <a:endParaRPr lang="es-419" sz="2400" dirty="0">
              <a:solidFill>
                <a:srgbClr val="002060"/>
              </a:solidFill>
              <a:latin typeface="Century Gothic" panose="020B0502020202020204" pitchFamily="34" charset="0"/>
              <a:cs typeface="Arial" panose="020B0604020202020204" pitchFamily="34" charset="0"/>
            </a:endParaRPr>
          </a:p>
          <a:p>
            <a:endParaRPr lang="es-MX" sz="800" dirty="0">
              <a:solidFill>
                <a:srgbClr val="002060"/>
              </a:solidFill>
              <a:latin typeface="Century Gothic" panose="020B0502020202020204" pitchFamily="34" charset="0"/>
              <a:cs typeface="Arial" panose="020B0604020202020204" pitchFamily="34" charset="0"/>
            </a:endParaRPr>
          </a:p>
          <a:p>
            <a:r>
              <a:rPr lang="es-MX" sz="2400" b="1" dirty="0">
                <a:solidFill>
                  <a:srgbClr val="002060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Palabra del señor.” </a:t>
            </a:r>
            <a:r>
              <a:rPr lang="es-MX" sz="2400" b="1" dirty="0">
                <a:solidFill>
                  <a:schemeClr val="accent2">
                    <a:lumMod val="75000"/>
                  </a:schemeClr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….  Gloria a ti Señor Jesús</a:t>
            </a:r>
            <a:r>
              <a:rPr lang="es-MX" sz="2400" b="1" dirty="0" smtClean="0">
                <a:solidFill>
                  <a:schemeClr val="accent2">
                    <a:lumMod val="75000"/>
                  </a:schemeClr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.</a:t>
            </a:r>
          </a:p>
          <a:p>
            <a:endParaRPr lang="es-MX" sz="2400" b="1" dirty="0">
              <a:solidFill>
                <a:schemeClr val="accent2">
                  <a:lumMod val="75000"/>
                </a:schemeClr>
              </a:solidFill>
              <a:latin typeface="Century Gothic" panose="020B0502020202020204" pitchFamily="34" charset="0"/>
              <a:cs typeface="Arial" panose="020B0604020202020204" pitchFamily="34" charset="0"/>
            </a:endParaRPr>
          </a:p>
          <a:p>
            <a:endParaRPr lang="es-419" sz="2400" b="1" dirty="0" smtClean="0">
              <a:solidFill>
                <a:srgbClr val="7030A0"/>
              </a:solidFill>
              <a:latin typeface="Century Gothic" panose="020B0502020202020204" pitchFamily="34" charset="0"/>
            </a:endParaRPr>
          </a:p>
          <a:p>
            <a:endParaRPr lang="es-ES" sz="1200" b="1" dirty="0">
              <a:solidFill>
                <a:srgbClr val="7030A0"/>
              </a:solidFill>
              <a:latin typeface="Century Gothic" panose="020B0502020202020204" pitchFamily="34" charset="0"/>
            </a:endParaRPr>
          </a:p>
        </p:txBody>
      </p:sp>
      <p:sp>
        <p:nvSpPr>
          <p:cNvPr id="5" name="Título 1"/>
          <p:cNvSpPr txBox="1">
            <a:spLocks/>
          </p:cNvSpPr>
          <p:nvPr/>
        </p:nvSpPr>
        <p:spPr>
          <a:xfrm>
            <a:off x="209550" y="369748"/>
            <a:ext cx="11772900" cy="692927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 fontScale="75000" lnSpcReduction="200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8000" b="0" kern="1200" spc="-5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ES" sz="5300" b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                       </a:t>
            </a:r>
            <a:r>
              <a:rPr lang="es-ES" sz="7100" b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Oración</a:t>
            </a:r>
            <a:r>
              <a:rPr lang="es-ES" b="1" dirty="0" smtClean="0">
                <a:solidFill>
                  <a:srgbClr val="00FFFF"/>
                </a:solidFill>
                <a:latin typeface="Century Gothic" panose="020B0502020202020204" pitchFamily="34" charset="0"/>
              </a:rPr>
              <a:t>        </a:t>
            </a:r>
            <a:r>
              <a:rPr lang="es-ES" sz="3600" b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jueves 7 de mayo</a:t>
            </a:r>
            <a:endParaRPr lang="es-ES" sz="36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89888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>
            <a:extLst>
              <a:ext uri="{FF2B5EF4-FFF2-40B4-BE49-F238E27FC236}">
                <a16:creationId xmlns:a16="http://schemas.microsoft.com/office/drawing/2014/main" id="{6BEAA60B-10A0-6EDD-F0DA-E96896948223}"/>
              </a:ext>
            </a:extLst>
          </p:cNvPr>
          <p:cNvSpPr txBox="1"/>
          <p:nvPr/>
        </p:nvSpPr>
        <p:spPr>
          <a:xfrm>
            <a:off x="152400" y="204952"/>
            <a:ext cx="11860924" cy="601703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es-CL" sz="2800" b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Reflexión</a:t>
            </a:r>
          </a:p>
          <a:p>
            <a:pPr algn="ctr"/>
            <a:endParaRPr lang="es-CL" sz="900" b="1" dirty="0" smtClean="0">
              <a:solidFill>
                <a:srgbClr val="0070C0"/>
              </a:solidFill>
              <a:latin typeface="Century Gothic" panose="020B0502020202020204" pitchFamily="34" charset="0"/>
            </a:endParaRPr>
          </a:p>
          <a:p>
            <a:r>
              <a:rPr lang="es-ES" sz="2400" dirty="0">
                <a:solidFill>
                  <a:srgbClr val="002060"/>
                </a:solidFill>
                <a:latin typeface="Century Gothic" panose="020B0502020202020204" pitchFamily="34" charset="0"/>
              </a:rPr>
              <a:t>Hoy Jesús nos dice algo muy hermoso: </a:t>
            </a:r>
            <a:r>
              <a:rPr lang="es-ES" sz="24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“Permanezcan en mi amor”</a:t>
            </a:r>
            <a:r>
              <a:rPr lang="es-ES" sz="2400" dirty="0">
                <a:solidFill>
                  <a:srgbClr val="002060"/>
                </a:solidFill>
                <a:latin typeface="Century Gothic" panose="020B0502020202020204" pitchFamily="34" charset="0"/>
              </a:rPr>
              <a:t>. Nos recuerda que somos amados por Dios y que </a:t>
            </a:r>
            <a:r>
              <a:rPr lang="es-ES" sz="24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ese amor se vive en lo cotidiano</a:t>
            </a:r>
            <a:r>
              <a:rPr lang="es-ES" sz="2400" dirty="0">
                <a:solidFill>
                  <a:srgbClr val="002060"/>
                </a:solidFill>
                <a:latin typeface="Century Gothic" panose="020B0502020202020204" pitchFamily="34" charset="0"/>
              </a:rPr>
              <a:t>, especialmente </a:t>
            </a:r>
            <a:r>
              <a:rPr lang="es-ES" sz="24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cuando actuamos con respeto, paciencia y compromiso</a:t>
            </a:r>
            <a:r>
              <a:rPr lang="es-ES" sz="2400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.</a:t>
            </a:r>
          </a:p>
          <a:p>
            <a:endParaRPr lang="es-ES" sz="1200" dirty="0">
              <a:solidFill>
                <a:srgbClr val="002060"/>
              </a:solidFill>
              <a:latin typeface="Century Gothic" panose="020B0502020202020204" pitchFamily="34" charset="0"/>
            </a:endParaRPr>
          </a:p>
          <a:p>
            <a:r>
              <a:rPr lang="es-ES" sz="2400" dirty="0">
                <a:solidFill>
                  <a:srgbClr val="002060"/>
                </a:solidFill>
                <a:latin typeface="Century Gothic" panose="020B0502020202020204" pitchFamily="34" charset="0"/>
              </a:rPr>
              <a:t>En la familia, permanecer en el amor significa </a:t>
            </a:r>
            <a:r>
              <a:rPr lang="es-ES" sz="24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cuidar las palabras, acompañar a nuestros hijos y enseñar con el ejemplo</a:t>
            </a:r>
            <a:r>
              <a:rPr lang="es-ES" sz="2400" dirty="0">
                <a:solidFill>
                  <a:srgbClr val="002060"/>
                </a:solidFill>
                <a:latin typeface="Century Gothic" panose="020B0502020202020204" pitchFamily="34" charset="0"/>
              </a:rPr>
              <a:t>. No se trata de ser perfectos, sino de esforzarnos cada día por amar mejor</a:t>
            </a:r>
            <a:r>
              <a:rPr lang="es-ES" sz="2400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.</a:t>
            </a:r>
          </a:p>
          <a:p>
            <a:endParaRPr lang="es-ES" sz="1200" dirty="0">
              <a:solidFill>
                <a:srgbClr val="002060"/>
              </a:solidFill>
              <a:latin typeface="Century Gothic" panose="020B0502020202020204" pitchFamily="34" charset="0"/>
            </a:endParaRPr>
          </a:p>
          <a:p>
            <a:r>
              <a:rPr lang="es-ES" sz="2400" dirty="0">
                <a:solidFill>
                  <a:srgbClr val="002060"/>
                </a:solidFill>
                <a:latin typeface="Century Gothic" panose="020B0502020202020204" pitchFamily="34" charset="0"/>
              </a:rPr>
              <a:t>Jesús también nos promete algo importante: cuando vivimos en su amor, </a:t>
            </a:r>
            <a:r>
              <a:rPr lang="es-ES" sz="24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la alegría es verdadera y profunda</a:t>
            </a:r>
            <a:r>
              <a:rPr lang="es-ES" sz="2400" dirty="0">
                <a:solidFill>
                  <a:srgbClr val="002060"/>
                </a:solidFill>
                <a:latin typeface="Century Gothic" panose="020B0502020202020204" pitchFamily="34" charset="0"/>
              </a:rPr>
              <a:t>. Esa es la alegría que queremos para nuestros hijos</a:t>
            </a:r>
            <a:r>
              <a:rPr lang="es-ES" sz="2400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.</a:t>
            </a:r>
          </a:p>
          <a:p>
            <a:r>
              <a:rPr lang="es-ES" sz="2400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Pidamos </a:t>
            </a:r>
            <a:r>
              <a:rPr lang="es-ES" sz="2400" dirty="0">
                <a:solidFill>
                  <a:srgbClr val="002060"/>
                </a:solidFill>
                <a:latin typeface="Century Gothic" panose="020B0502020202020204" pitchFamily="34" charset="0"/>
              </a:rPr>
              <a:t>a Dios que nos ayude a construir hogares llenos de amor y alegría.</a:t>
            </a:r>
          </a:p>
          <a:p>
            <a:endParaRPr lang="es-MX" sz="1200" b="1" dirty="0" smtClean="0">
              <a:solidFill>
                <a:srgbClr val="6600CC"/>
              </a:solidFill>
              <a:latin typeface="Century Gothic" panose="020B0502020202020204" pitchFamily="34" charset="0"/>
            </a:endParaRPr>
          </a:p>
          <a:p>
            <a:endParaRPr lang="es-MX" sz="1200" b="1" dirty="0" smtClean="0">
              <a:solidFill>
                <a:srgbClr val="6600CC"/>
              </a:solidFill>
              <a:latin typeface="Century Gothic" panose="020B0502020202020204" pitchFamily="34" charset="0"/>
            </a:endParaRPr>
          </a:p>
          <a:p>
            <a:r>
              <a:rPr lang="es-MX" sz="2000" b="1" dirty="0" smtClean="0">
                <a:solidFill>
                  <a:srgbClr val="6600CC"/>
                </a:solidFill>
                <a:latin typeface="Century Gothic" panose="020B0502020202020204" pitchFamily="34" charset="0"/>
              </a:rPr>
              <a:t>* </a:t>
            </a:r>
            <a:r>
              <a:rPr lang="es-MX" sz="2000" b="1" dirty="0">
                <a:solidFill>
                  <a:srgbClr val="6600CC"/>
                </a:solidFill>
                <a:latin typeface="Century Gothic" panose="020B0502020202020204" pitchFamily="34" charset="0"/>
              </a:rPr>
              <a:t>Vamos a confiar a María nuestros niños y la familia diciendo: Dios te salve María…</a:t>
            </a:r>
          </a:p>
          <a:p>
            <a:pPr lvl="0"/>
            <a:r>
              <a:rPr lang="es-MX" sz="20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* Ana maría Martel, sierva de Dios, ruega por nosotros.(3)</a:t>
            </a:r>
          </a:p>
          <a:p>
            <a:r>
              <a:rPr lang="es-MX" sz="2000" b="1" dirty="0" smtClean="0">
                <a:solidFill>
                  <a:srgbClr val="6600CC"/>
                </a:solidFill>
                <a:latin typeface="Century Gothic" panose="020B0502020202020204" pitchFamily="34" charset="0"/>
              </a:rPr>
              <a:t>Finalizamos </a:t>
            </a:r>
            <a:r>
              <a:rPr lang="es-MX" sz="2000" b="1" dirty="0">
                <a:solidFill>
                  <a:srgbClr val="6600CC"/>
                </a:solidFill>
                <a:latin typeface="Century Gothic" panose="020B0502020202020204" pitchFamily="34" charset="0"/>
              </a:rPr>
              <a:t>nuestra oración: en el nombre del Padre, del Hijo y del Espíritu Santo, </a:t>
            </a:r>
            <a:r>
              <a:rPr lang="es-ES" sz="20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Amén</a:t>
            </a:r>
            <a:r>
              <a:rPr lang="es-ES" sz="2000" b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.</a:t>
            </a:r>
            <a:endParaRPr lang="es-ES" sz="2000" b="1" dirty="0">
              <a:solidFill>
                <a:schemeClr val="accent2">
                  <a:lumMod val="75000"/>
                </a:schemeClr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16997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175848" y="183025"/>
            <a:ext cx="10058400" cy="626164"/>
          </a:xfrm>
        </p:spPr>
        <p:txBody>
          <a:bodyPr>
            <a:normAutofit fontScale="90000"/>
          </a:bodyPr>
          <a:lstStyle/>
          <a:p>
            <a:pPr algn="ctr"/>
            <a:r>
              <a:rPr lang="es-419" b="1" dirty="0" smtClean="0">
                <a:solidFill>
                  <a:srgbClr val="002060"/>
                </a:solidFill>
              </a:rPr>
              <a:t>Escuela para padres</a:t>
            </a:r>
            <a:endParaRPr lang="es-ES" b="1" dirty="0">
              <a:solidFill>
                <a:srgbClr val="002060"/>
              </a:solidFill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1175848" y="728115"/>
            <a:ext cx="10058400" cy="4023360"/>
          </a:xfrm>
        </p:spPr>
        <p:txBody>
          <a:bodyPr>
            <a:normAutofit/>
          </a:bodyPr>
          <a:lstStyle/>
          <a:p>
            <a:pPr algn="ctr"/>
            <a:r>
              <a:rPr lang="es-ES" sz="5400" b="1" dirty="0">
                <a:solidFill>
                  <a:srgbClr val="C00000"/>
                </a:solidFill>
                <a:latin typeface="Arial Rounded MT Bold" panose="020F0704030504030204" pitchFamily="34" charset="0"/>
              </a:rPr>
              <a:t>Control Parental en el Uso de Celulares</a:t>
            </a:r>
            <a:endParaRPr lang="es-ES" sz="5400" dirty="0">
              <a:solidFill>
                <a:srgbClr val="C00000"/>
              </a:solidFill>
              <a:latin typeface="Arial Rounded MT Bold" panose="020F0704030504030204" pitchFamily="34" charset="0"/>
            </a:endParaRP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9048" y="2382862"/>
            <a:ext cx="1511939" cy="1682642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 rotWithShape="1">
          <a:blip r:embed="rId3"/>
          <a:srcRect b="1678"/>
          <a:stretch/>
        </p:blipFill>
        <p:spPr>
          <a:xfrm>
            <a:off x="3668753" y="2199755"/>
            <a:ext cx="5072590" cy="3731498"/>
          </a:xfrm>
          <a:prstGeom prst="rect">
            <a:avLst/>
          </a:prstGeom>
        </p:spPr>
      </p:pic>
      <p:sp>
        <p:nvSpPr>
          <p:cNvPr id="7" name="Título 1"/>
          <p:cNvSpPr txBox="1">
            <a:spLocks/>
          </p:cNvSpPr>
          <p:nvPr/>
        </p:nvSpPr>
        <p:spPr>
          <a:xfrm>
            <a:off x="9281160" y="4751475"/>
            <a:ext cx="2807208" cy="92976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marL="0"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20000"/>
              </a:lnSpc>
            </a:pPr>
            <a:r>
              <a:rPr lang="es-419" sz="2000" b="1" dirty="0" smtClean="0">
                <a:solidFill>
                  <a:srgbClr val="002060"/>
                </a:solidFill>
              </a:rPr>
              <a:t>Orientación educativa</a:t>
            </a:r>
          </a:p>
          <a:p>
            <a:pPr algn="ctr">
              <a:lnSpc>
                <a:spcPct val="120000"/>
              </a:lnSpc>
            </a:pPr>
            <a:r>
              <a:rPr lang="es-419" sz="2000" b="1" dirty="0" err="1" smtClean="0">
                <a:solidFill>
                  <a:srgbClr val="002060"/>
                </a:solidFill>
              </a:rPr>
              <a:t>Prof</a:t>
            </a:r>
            <a:r>
              <a:rPr lang="es-419" sz="2000" b="1" dirty="0" smtClean="0">
                <a:solidFill>
                  <a:srgbClr val="002060"/>
                </a:solidFill>
              </a:rPr>
              <a:t> Isabel Salgado Novoa</a:t>
            </a:r>
          </a:p>
          <a:p>
            <a:pPr algn="ctr">
              <a:lnSpc>
                <a:spcPct val="120000"/>
              </a:lnSpc>
            </a:pPr>
            <a:r>
              <a:rPr lang="es-419" sz="2000" b="1" dirty="0" smtClean="0">
                <a:solidFill>
                  <a:srgbClr val="002060"/>
                </a:solidFill>
              </a:rPr>
              <a:t>Mayo 2026</a:t>
            </a:r>
            <a:endParaRPr lang="es-ES" sz="2000" b="1" dirty="0">
              <a:solidFill>
                <a:srgbClr val="002060"/>
              </a:solidFill>
            </a:endParaRPr>
          </a:p>
        </p:txBody>
      </p:sp>
      <p:sp>
        <p:nvSpPr>
          <p:cNvPr id="8" name="Rectángulo 7"/>
          <p:cNvSpPr/>
          <p:nvPr/>
        </p:nvSpPr>
        <p:spPr>
          <a:xfrm>
            <a:off x="736295" y="5846009"/>
            <a:ext cx="1078082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2800" dirty="0">
                <a:solidFill>
                  <a:srgbClr val="002060"/>
                </a:solidFill>
                <a:latin typeface="Arial Rounded MT Bold" panose="020F0704030504030204" pitchFamily="34" charset="0"/>
              </a:rPr>
              <a:t>Herramientas y estrategias para un uso seguro y responsable</a:t>
            </a:r>
          </a:p>
        </p:txBody>
      </p:sp>
    </p:spTree>
    <p:extLst>
      <p:ext uri="{BB962C8B-B14F-4D97-AF65-F5344CB8AC3E}">
        <p14:creationId xmlns:p14="http://schemas.microsoft.com/office/powerpoint/2010/main" val="1094707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Retrospección">
  <a:themeElements>
    <a:clrScheme name="Retrospección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Retrospección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ción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543</TotalTime>
  <Words>1812</Words>
  <Application>Microsoft Office PowerPoint</Application>
  <PresentationFormat>Panorámica</PresentationFormat>
  <Paragraphs>153</Paragraphs>
  <Slides>21</Slides>
  <Notes>2</Notes>
  <HiddenSlides>0</HiddenSlides>
  <MMClips>0</MMClips>
  <ScaleCrop>false</ScaleCrop>
  <HeadingPairs>
    <vt:vector size="6" baseType="variant">
      <vt:variant>
        <vt:lpstr>Fuentes usadas</vt:lpstr>
      </vt:variant>
      <vt:variant>
        <vt:i4>10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21</vt:i4>
      </vt:variant>
    </vt:vector>
  </HeadingPairs>
  <TitlesOfParts>
    <vt:vector size="32" baseType="lpstr">
      <vt:lpstr>Aptos</vt:lpstr>
      <vt:lpstr>Aptos Black</vt:lpstr>
      <vt:lpstr>Arial</vt:lpstr>
      <vt:lpstr>Arial Black</vt:lpstr>
      <vt:lpstr>Arial Rounded MT Bold</vt:lpstr>
      <vt:lpstr>Calibri</vt:lpstr>
      <vt:lpstr>Calibri Light</vt:lpstr>
      <vt:lpstr>Century Gothic</vt:lpstr>
      <vt:lpstr>Lexend Deca</vt:lpstr>
      <vt:lpstr>Wingdings</vt:lpstr>
      <vt:lpstr>Retrospección</vt:lpstr>
      <vt:lpstr>Presentación de PowerPoint</vt:lpstr>
      <vt:lpstr>TABLA</vt:lpstr>
      <vt:lpstr>             Oración        lunes 4 de mayo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Escuela para padres</vt:lpstr>
      <vt:lpstr>¿Qué es el control parental?</vt:lpstr>
      <vt:lpstr>¿Por qué es importante el control parental?</vt:lpstr>
      <vt:lpstr>Riesgos del uso sin supervisión</vt:lpstr>
      <vt:lpstr>Herramientas de control parental </vt:lpstr>
      <vt:lpstr>Funciones más útiles</vt:lpstr>
      <vt:lpstr>Normas y acuerdos familiares</vt:lpstr>
      <vt:lpstr>Errores a evitar</vt:lpstr>
      <vt:lpstr>Beneficios del control parental bien aplicado</vt:lpstr>
      <vt:lpstr>Conclusión</vt:lpstr>
      <vt:lpstr>Informaciones 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CNJ</dc:creator>
  <cp:lastModifiedBy>Usuario 1</cp:lastModifiedBy>
  <cp:revision>33</cp:revision>
  <dcterms:created xsi:type="dcterms:W3CDTF">2024-05-02T19:35:03Z</dcterms:created>
  <dcterms:modified xsi:type="dcterms:W3CDTF">2026-07-27T14:28:01Z</dcterms:modified>
</cp:coreProperties>
</file>